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mid" ContentType="audio/unknown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22"/>
  </p:handoutMasterIdLst>
  <p:sldIdLst>
    <p:sldId id="263" r:id="rId3"/>
    <p:sldId id="301" r:id="rId4"/>
    <p:sldId id="256" r:id="rId5"/>
    <p:sldId id="282" r:id="rId6"/>
    <p:sldId id="274" r:id="rId7"/>
    <p:sldId id="265" r:id="rId8"/>
    <p:sldId id="276" r:id="rId9"/>
    <p:sldId id="257" r:id="rId10"/>
    <p:sldId id="267" r:id="rId11"/>
    <p:sldId id="293" r:id="rId12"/>
    <p:sldId id="294" r:id="rId13"/>
    <p:sldId id="295" r:id="rId14"/>
    <p:sldId id="297" r:id="rId15"/>
    <p:sldId id="278" r:id="rId17"/>
    <p:sldId id="284" r:id="rId18"/>
    <p:sldId id="285" r:id="rId19"/>
    <p:sldId id="302" r:id="rId20"/>
    <p:sldId id="303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5pPr>
    <a:lvl6pPr marL="2286000" algn="l" defTabSz="914400" rtl="0" eaLnBrk="1" latinLnBrk="0" hangingPunct="1"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6pPr>
    <a:lvl7pPr marL="2743200" algn="l" defTabSz="914400" rtl="0" eaLnBrk="1" latinLnBrk="0" hangingPunct="1"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7pPr>
    <a:lvl8pPr marL="3200400" algn="l" defTabSz="914400" rtl="0" eaLnBrk="1" latinLnBrk="0" hangingPunct="1"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8pPr>
    <a:lvl9pPr marL="3657600" algn="l" defTabSz="914400" rtl="0" eaLnBrk="1" latinLnBrk="0" hangingPunct="1">
      <a:defRPr kumimoji="1" sz="2400" b="1" u="sng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B5E9E8"/>
    <a:srgbClr val="CC0000"/>
    <a:srgbClr val="000066"/>
    <a:srgbClr val="FFEAD5"/>
    <a:srgbClr val="FF33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513" autoAdjust="0"/>
  </p:normalViewPr>
  <p:slideViewPr>
    <p:cSldViewPr showGuides="1">
      <p:cViewPr varScale="1">
        <p:scale>
          <a:sx n="106" d="100"/>
          <a:sy n="106" d="100"/>
        </p:scale>
        <p:origin x="1572" y="114"/>
      </p:cViewPr>
      <p:guideLst>
        <p:guide orient="horz" pos="2886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fld id="{5EB5FC7E-7D2D-4492-9122-1FD050A999B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单击以编辑母版文本样式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 u="none">
                <a:effectLst/>
                <a:ea typeface="宋体" pitchFamily="2" charset="-122"/>
              </a:defRPr>
            </a:lvl1pPr>
          </a:lstStyle>
          <a:p>
            <a:pPr>
              <a:defRPr/>
            </a:pPr>
            <a:fld id="{314E9D0B-718F-43E0-92FE-781E5FDE62A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fld id="{01D5D825-CA26-4497-9D8C-664EB7A605A3}" type="slidenum">
              <a:rPr lang="en-US" altLang="zh-CN" sz="1200" b="0" u="none" smtClean="0">
                <a:ea typeface="宋体" pitchFamily="2" charset="-122"/>
              </a:rPr>
            </a:fld>
            <a:endParaRPr lang="en-US" altLang="zh-CN" sz="1200" b="0" u="none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AA2EC92E-0158-4E1F-97C2-4AA381391F3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E5FC1956-112D-4C49-9104-158AC71ED3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02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902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C2D34708-D8AC-43B9-94B7-3C3A4F5E49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902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F2BBA47E-AC81-455A-B804-01A51256B8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5167013A-4259-4908-8BE1-CE899B7657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92F3299D-2EC7-46C6-9ECC-822376C110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F7C94009-3833-4385-A779-A6A0B6288A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CC833BFA-6552-4357-8D5B-C06E5E296D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85C94310-6917-48FD-B017-0E5E6F9089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2C9C6EB7-F6D0-427D-A96F-293876965BE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95A9B65A-3B99-4BFE-8644-CEA7D12232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57A6489F-3C1B-4ECA-8C8B-3482CE4817E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Tm="40000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9" name="Line 23"/>
          <p:cNvSpPr>
            <a:spLocks noChangeShapeType="1"/>
          </p:cNvSpPr>
          <p:nvPr userDrawn="1"/>
        </p:nvSpPr>
        <p:spPr bwMode="auto">
          <a:xfrm>
            <a:off x="-36513" y="1417638"/>
            <a:ext cx="9144001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9724" name="Rectangle 28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5" name="Rectangle 29"/>
          <p:cNvSpPr>
            <a:spLocks noChangeArrowheads="1"/>
          </p:cNvSpPr>
          <p:nvPr userDrawn="1"/>
        </p:nvSpPr>
        <p:spPr bwMode="auto">
          <a:xfrm>
            <a:off x="0" y="395288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26" name="Rectangle 30"/>
          <p:cNvSpPr>
            <a:spLocks noChangeArrowheads="1"/>
          </p:cNvSpPr>
          <p:nvPr userDrawn="1"/>
        </p:nvSpPr>
        <p:spPr bwMode="auto">
          <a:xfrm>
            <a:off x="-36513" y="1212850"/>
            <a:ext cx="9144001" cy="2286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40000">
    <p:wipe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" Type="http://schemas.microsoft.com/office/2007/relationships/media" Target="../media/media9.mid"/><Relationship Id="rId1" Type="http://schemas.openxmlformats.org/officeDocument/2006/relationships/audio" Target="../media/media9.mid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36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3.w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7.xml"/><Relationship Id="rId13" Type="http://schemas.openxmlformats.org/officeDocument/2006/relationships/image" Target="../media/image4.png"/><Relationship Id="rId12" Type="http://schemas.microsoft.com/office/2007/relationships/media" Target="../media/media10.mid"/><Relationship Id="rId11" Type="http://schemas.openxmlformats.org/officeDocument/2006/relationships/audio" Target="../media/media10.mid"/><Relationship Id="rId10" Type="http://schemas.openxmlformats.org/officeDocument/2006/relationships/image" Target="../media/image37.wmf"/><Relationship Id="rId1" Type="http://schemas.openxmlformats.org/officeDocument/2006/relationships/oleObject" Target="../embeddings/oleObject3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38.wmf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8.xml"/><Relationship Id="rId13" Type="http://schemas.openxmlformats.org/officeDocument/2006/relationships/image" Target="../media/image4.png"/><Relationship Id="rId12" Type="http://schemas.microsoft.com/office/2007/relationships/media" Target="../media/media11.mid"/><Relationship Id="rId11" Type="http://schemas.openxmlformats.org/officeDocument/2006/relationships/audio" Target="../media/media11.mid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3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43.wmf"/><Relationship Id="rId17" Type="http://schemas.openxmlformats.org/officeDocument/2006/relationships/notesSlide" Target="../notesSlides/notesSlide1.xml"/><Relationship Id="rId16" Type="http://schemas.openxmlformats.org/officeDocument/2006/relationships/vmlDrawing" Target="../drawings/vmlDrawing11.v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.xml"/><Relationship Id="rId13" Type="http://schemas.openxmlformats.org/officeDocument/2006/relationships/image" Target="../media/image4.png"/><Relationship Id="rId12" Type="http://schemas.microsoft.com/office/2007/relationships/media" Target="../media/media12.mid"/><Relationship Id="rId11" Type="http://schemas.openxmlformats.org/officeDocument/2006/relationships/audio" Target="../media/media12.mid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42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4.png"/><Relationship Id="rId2" Type="http://schemas.microsoft.com/office/2007/relationships/media" Target="../media/media13.mid"/><Relationship Id="rId1" Type="http://schemas.openxmlformats.org/officeDocument/2006/relationships/audio" Target="../media/media13.mid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4.png"/><Relationship Id="rId2" Type="http://schemas.microsoft.com/office/2007/relationships/media" Target="../media/media14.mid"/><Relationship Id="rId1" Type="http://schemas.openxmlformats.org/officeDocument/2006/relationships/audio" Target="../media/media14.mid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2.xml"/><Relationship Id="rId7" Type="http://schemas.openxmlformats.org/officeDocument/2006/relationships/image" Target="../media/image4.png"/><Relationship Id="rId6" Type="http://schemas.microsoft.com/office/2007/relationships/media" Target="../media/media15.mid"/><Relationship Id="rId5" Type="http://schemas.openxmlformats.org/officeDocument/2006/relationships/audio" Target="../media/media15.mid"/><Relationship Id="rId4" Type="http://schemas.openxmlformats.org/officeDocument/2006/relationships/image" Target="../media/image49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48.w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4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image" Target="../media/image4.png"/><Relationship Id="rId2" Type="http://schemas.microsoft.com/office/2007/relationships/media" Target="../media/media16.mid"/><Relationship Id="rId1" Type="http://schemas.openxmlformats.org/officeDocument/2006/relationships/audio" Target="../media/media16.mid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4.png"/><Relationship Id="rId2" Type="http://schemas.microsoft.com/office/2007/relationships/media" Target="../media/media17.mid"/><Relationship Id="rId1" Type="http://schemas.openxmlformats.org/officeDocument/2006/relationships/audio" Target="../media/media17.mid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.xml"/><Relationship Id="rId7" Type="http://schemas.openxmlformats.org/officeDocument/2006/relationships/image" Target="../media/image4.png"/><Relationship Id="rId6" Type="http://schemas.microsoft.com/office/2007/relationships/media" Target="../media/media1.mid"/><Relationship Id="rId5" Type="http://schemas.openxmlformats.org/officeDocument/2006/relationships/audio" Target="../media/media1.mid"/><Relationship Id="rId4" Type="http://schemas.openxmlformats.org/officeDocument/2006/relationships/image" Target="../media/image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media" Target="../media/media2.mid"/><Relationship Id="rId3" Type="http://schemas.openxmlformats.org/officeDocument/2006/relationships/audio" Target="../media/media2.mid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id"/><Relationship Id="rId8" Type="http://schemas.openxmlformats.org/officeDocument/2006/relationships/image" Target="../media/image9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6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1" Type="http://schemas.openxmlformats.org/officeDocument/2006/relationships/image" Target="../media/image4.png"/><Relationship Id="rId10" Type="http://schemas.microsoft.com/office/2007/relationships/media" Target="../media/media3.mid"/><Relationship Id="rId1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5" Type="http://schemas.openxmlformats.org/officeDocument/2006/relationships/vmlDrawing" Target="../drawings/vmlDrawing5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.png"/><Relationship Id="rId12" Type="http://schemas.microsoft.com/office/2007/relationships/media" Target="../media/media4.mid"/><Relationship Id="rId11" Type="http://schemas.openxmlformats.org/officeDocument/2006/relationships/audio" Target="../media/media4.mid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microsoft.com/office/2007/relationships/media" Target="../media/media5.mid"/><Relationship Id="rId7" Type="http://schemas.openxmlformats.org/officeDocument/2006/relationships/audio" Target="../media/media5.mid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5.w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.xml"/><Relationship Id="rId1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../media/media6.mid"/><Relationship Id="rId1" Type="http://schemas.openxmlformats.org/officeDocument/2006/relationships/audio" Target="../media/media6.mid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8.bin"/><Relationship Id="rId24" Type="http://schemas.openxmlformats.org/officeDocument/2006/relationships/vmlDrawing" Target="../drawings/vmlDrawing7.v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.xml"/><Relationship Id="rId21" Type="http://schemas.openxmlformats.org/officeDocument/2006/relationships/image" Target="../media/image4.png"/><Relationship Id="rId20" Type="http://schemas.microsoft.com/office/2007/relationships/media" Target="../media/media7.mid"/><Relationship Id="rId2" Type="http://schemas.openxmlformats.org/officeDocument/2006/relationships/image" Target="../media/image18.wmf"/><Relationship Id="rId19" Type="http://schemas.openxmlformats.org/officeDocument/2006/relationships/audio" Target="../media/media7.mid"/><Relationship Id="rId18" Type="http://schemas.openxmlformats.org/officeDocument/2006/relationships/image" Target="../media/image26.wmf"/><Relationship Id="rId17" Type="http://schemas.openxmlformats.org/officeDocument/2006/relationships/oleObject" Target="../embeddings/oleObject25.bin"/><Relationship Id="rId16" Type="http://schemas.openxmlformats.org/officeDocument/2006/relationships/image" Target="../media/image25.wmf"/><Relationship Id="rId15" Type="http://schemas.openxmlformats.org/officeDocument/2006/relationships/oleObject" Target="../embeddings/oleObject24.bin"/><Relationship Id="rId14" Type="http://schemas.openxmlformats.org/officeDocument/2006/relationships/image" Target="../media/image24.wmf"/><Relationship Id="rId13" Type="http://schemas.openxmlformats.org/officeDocument/2006/relationships/oleObject" Target="../embeddings/oleObject23.bin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22.bin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7.w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.xml"/><Relationship Id="rId15" Type="http://schemas.openxmlformats.org/officeDocument/2006/relationships/image" Target="../media/image4.png"/><Relationship Id="rId14" Type="http://schemas.microsoft.com/office/2007/relationships/media" Target="../media/media8.mid"/><Relationship Id="rId13" Type="http://schemas.openxmlformats.org/officeDocument/2006/relationships/audio" Target="../media/media8.mid"/><Relationship Id="rId12" Type="http://schemas.openxmlformats.org/officeDocument/2006/relationships/image" Target="../media/image32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4"/>
          <p:cNvSpPr>
            <a:spLocks noChangeArrowheads="1" noChangeShapeType="1" noTextEdit="1"/>
          </p:cNvSpPr>
          <p:nvPr/>
        </p:nvSpPr>
        <p:spPr bwMode="auto">
          <a:xfrm>
            <a:off x="2051050" y="3213100"/>
            <a:ext cx="4895850" cy="1006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u="none" kern="10" dirty="0">
                <a:ln w="9525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练习十二</a:t>
            </a:r>
            <a:endParaRPr lang="zh-CN" altLang="en-US" sz="3600" u="none" kern="10" dirty="0">
              <a:ln w="952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graphicFrame>
        <p:nvGraphicFramePr>
          <p:cNvPr id="24582" name="Object 6"/>
          <p:cNvGraphicFramePr>
            <a:graphicFrameLocks noGrp="1" noChangeAspect="1"/>
          </p:cNvGraphicFramePr>
          <p:nvPr>
            <p:ph/>
          </p:nvPr>
        </p:nvGraphicFramePr>
        <p:xfrm>
          <a:off x="179388" y="188913"/>
          <a:ext cx="1778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剪辑" r:id="rId1" imgW="1562735" imgH="837565" progId="MS_ClipArt_Gallery.2">
                  <p:embed/>
                </p:oleObj>
              </mc:Choice>
              <mc:Fallback>
                <p:oleObj name="剪辑" r:id="rId1" imgW="1562735" imgH="837565" progId="MS_ClipArt_Gallery.2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88913"/>
                        <a:ext cx="1778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862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WordArt 2"/>
          <p:cNvSpPr>
            <a:spLocks noChangeArrowheads="1" noChangeShapeType="1" noTextEdit="1"/>
          </p:cNvSpPr>
          <p:nvPr/>
        </p:nvSpPr>
        <p:spPr bwMode="auto">
          <a:xfrm>
            <a:off x="323528" y="332656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6[B]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79388" y="1628775"/>
            <a:ext cx="896461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latin typeface="华文中宋" pitchFamily="2" charset="-122"/>
              </a:rPr>
              <a:t>6</a:t>
            </a:r>
            <a:r>
              <a:rPr lang="zh-CN" altLang="en-US" u="none">
                <a:latin typeface="华文中宋" pitchFamily="2" charset="-122"/>
              </a:rPr>
              <a:t>．</a:t>
            </a:r>
            <a:r>
              <a:rPr lang="zh-CN" altLang="zh-CN" u="none"/>
              <a:t>一束自然光自空气射向一块平板玻璃，如图所示，设入射角等于布儒斯特角</a:t>
            </a:r>
            <a:r>
              <a:rPr lang="en-US" altLang="zh-CN" u="none"/>
              <a:t>i</a:t>
            </a:r>
            <a:r>
              <a:rPr lang="en-US" altLang="zh-CN" u="none" baseline="-25000"/>
              <a:t>0</a:t>
            </a:r>
            <a:r>
              <a:rPr lang="zh-CN" altLang="en-US" u="none"/>
              <a:t>，则在界面</a:t>
            </a:r>
            <a:r>
              <a:rPr lang="en-US" altLang="zh-CN" u="none"/>
              <a:t>2</a:t>
            </a:r>
            <a:r>
              <a:rPr lang="zh-CN" altLang="en-US" u="none"/>
              <a:t>的反射光             </a:t>
            </a:r>
            <a:r>
              <a:rPr lang="en-US" altLang="zh-CN" u="none"/>
              <a:t>[   ]</a:t>
            </a:r>
            <a:endParaRPr lang="en-US" altLang="zh-CN" u="none"/>
          </a:p>
        </p:txBody>
      </p:sp>
      <p:sp>
        <p:nvSpPr>
          <p:cNvPr id="25604" name="Text Box 17"/>
          <p:cNvSpPr txBox="1">
            <a:spLocks noChangeArrowheads="1"/>
          </p:cNvSpPr>
          <p:nvPr/>
        </p:nvSpPr>
        <p:spPr bwMode="auto">
          <a:xfrm>
            <a:off x="395288" y="2592388"/>
            <a:ext cx="7161212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/>
              <a:t>(A) </a:t>
            </a:r>
            <a:r>
              <a:rPr lang="zh-CN" altLang="en-US" u="none"/>
              <a:t>是自然光</a:t>
            </a:r>
            <a:r>
              <a:rPr lang="en-US" altLang="zh-CN" u="none"/>
              <a:t>.</a:t>
            </a:r>
            <a:endParaRPr lang="en-US" altLang="zh-CN" u="none"/>
          </a:p>
          <a:p>
            <a:pPr>
              <a:lnSpc>
                <a:spcPct val="120000"/>
              </a:lnSpc>
            </a:pPr>
            <a:r>
              <a:rPr lang="en-US" altLang="zh-CN" u="none"/>
              <a:t>(B) </a:t>
            </a:r>
            <a:r>
              <a:rPr lang="zh-CN" altLang="en-US" u="none"/>
              <a:t>是完全偏振光且光矢量的振动方向垂直于入射面</a:t>
            </a:r>
            <a:r>
              <a:rPr lang="en-US" altLang="zh-CN" u="none"/>
              <a:t>.</a:t>
            </a:r>
            <a:endParaRPr lang="en-US" altLang="zh-CN" u="none"/>
          </a:p>
          <a:p>
            <a:pPr>
              <a:lnSpc>
                <a:spcPct val="120000"/>
              </a:lnSpc>
            </a:pPr>
            <a:r>
              <a:rPr lang="en-US" altLang="zh-CN" u="none"/>
              <a:t>(C) </a:t>
            </a:r>
            <a:r>
              <a:rPr lang="zh-CN" altLang="en-US" u="none"/>
              <a:t>是完全偏振光且光矢量的振动方向平行于入射面</a:t>
            </a:r>
            <a:r>
              <a:rPr lang="en-US" altLang="zh-CN" u="none"/>
              <a:t>.</a:t>
            </a:r>
            <a:endParaRPr lang="en-US" altLang="zh-CN" u="none"/>
          </a:p>
          <a:p>
            <a:pPr>
              <a:lnSpc>
                <a:spcPct val="120000"/>
              </a:lnSpc>
            </a:pPr>
            <a:r>
              <a:rPr lang="en-US" altLang="zh-CN" u="none"/>
              <a:t>(D) </a:t>
            </a:r>
            <a:r>
              <a:rPr lang="zh-CN" altLang="en-US" u="none"/>
              <a:t>是部分偏振光</a:t>
            </a:r>
            <a:r>
              <a:rPr lang="en-US" altLang="zh-CN" u="none"/>
              <a:t>. </a:t>
            </a:r>
            <a:endParaRPr lang="en-US" altLang="zh-CN" u="none"/>
          </a:p>
        </p:txBody>
      </p:sp>
      <p:sp>
        <p:nvSpPr>
          <p:cNvPr id="67602" name="Text Box 18"/>
          <p:cNvSpPr txBox="1">
            <a:spLocks noChangeArrowheads="1"/>
          </p:cNvSpPr>
          <p:nvPr/>
        </p:nvSpPr>
        <p:spPr bwMode="auto">
          <a:xfrm>
            <a:off x="323850" y="4665663"/>
            <a:ext cx="87185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FF0000"/>
                </a:solidFill>
              </a:rPr>
              <a:t>    </a:t>
            </a:r>
            <a:r>
              <a:rPr lang="zh-CN" altLang="en-US" u="none">
                <a:solidFill>
                  <a:srgbClr val="FF0000"/>
                </a:solidFill>
              </a:rPr>
              <a:t>注意：不论入射光的偏振状态如何，只要以布儒斯特角入射，</a:t>
            </a:r>
            <a:endParaRPr lang="zh-CN" altLang="en-US" u="none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FF0000"/>
                </a:solidFill>
              </a:rPr>
              <a:t>得到的反射光只可能是垂直于入射面振动的光。</a:t>
            </a:r>
            <a:endParaRPr lang="zh-CN" altLang="en-US" u="none">
              <a:solidFill>
                <a:srgbClr val="FF0000"/>
              </a:solidFill>
            </a:endParaRPr>
          </a:p>
        </p:txBody>
      </p:sp>
      <p:grpSp>
        <p:nvGrpSpPr>
          <p:cNvPr id="25606" name="Group 19"/>
          <p:cNvGrpSpPr/>
          <p:nvPr/>
        </p:nvGrpSpPr>
        <p:grpSpPr bwMode="auto">
          <a:xfrm>
            <a:off x="4535488" y="115888"/>
            <a:ext cx="3492500" cy="1512887"/>
            <a:chOff x="1406" y="1139"/>
            <a:chExt cx="2200" cy="2087"/>
          </a:xfrm>
        </p:grpSpPr>
        <p:sp>
          <p:nvSpPr>
            <p:cNvPr id="67604" name="Rectangle 20"/>
            <p:cNvSpPr>
              <a:spLocks noChangeArrowheads="1"/>
            </p:cNvSpPr>
            <p:nvPr/>
          </p:nvSpPr>
          <p:spPr bwMode="auto">
            <a:xfrm>
              <a:off x="1406" y="1752"/>
              <a:ext cx="2200" cy="885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05" name="Line 21"/>
            <p:cNvSpPr>
              <a:spLocks noChangeShapeType="1"/>
            </p:cNvSpPr>
            <p:nvPr/>
          </p:nvSpPr>
          <p:spPr bwMode="auto">
            <a:xfrm>
              <a:off x="2404" y="2070"/>
              <a:ext cx="0" cy="11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06" name="Line 22"/>
            <p:cNvSpPr>
              <a:spLocks noChangeShapeType="1"/>
            </p:cNvSpPr>
            <p:nvPr/>
          </p:nvSpPr>
          <p:spPr bwMode="auto">
            <a:xfrm>
              <a:off x="1429" y="1139"/>
              <a:ext cx="544" cy="613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07" name="Line 23"/>
            <p:cNvSpPr>
              <a:spLocks noChangeShapeType="1"/>
            </p:cNvSpPr>
            <p:nvPr/>
          </p:nvSpPr>
          <p:spPr bwMode="auto">
            <a:xfrm>
              <a:off x="1973" y="1752"/>
              <a:ext cx="431" cy="88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08" name="Line 24"/>
            <p:cNvSpPr>
              <a:spLocks noChangeShapeType="1"/>
            </p:cNvSpPr>
            <p:nvPr/>
          </p:nvSpPr>
          <p:spPr bwMode="auto">
            <a:xfrm>
              <a:off x="2404" y="2637"/>
              <a:ext cx="408" cy="589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5613" name="Group 25"/>
            <p:cNvGrpSpPr/>
            <p:nvPr/>
          </p:nvGrpSpPr>
          <p:grpSpPr bwMode="auto">
            <a:xfrm>
              <a:off x="1723" y="1253"/>
              <a:ext cx="170" cy="194"/>
              <a:chOff x="2832" y="3264"/>
              <a:chExt cx="241" cy="336"/>
            </a:xfrm>
          </p:grpSpPr>
          <p:sp>
            <p:nvSpPr>
              <p:cNvPr id="67610" name="WordArt 2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7611" name="WordArt 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67612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95" y="2069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g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grpSp>
          <p:nvGrpSpPr>
            <p:cNvPr id="25615" name="Group 29"/>
            <p:cNvGrpSpPr/>
            <p:nvPr/>
          </p:nvGrpSpPr>
          <p:grpSpPr bwMode="auto">
            <a:xfrm>
              <a:off x="2200" y="1988"/>
              <a:ext cx="170" cy="240"/>
              <a:chOff x="2200" y="1933"/>
              <a:chExt cx="192" cy="286"/>
            </a:xfrm>
          </p:grpSpPr>
          <p:sp>
            <p:nvSpPr>
              <p:cNvPr id="67614" name="WordArt 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0" y="1979"/>
                <a:ext cx="116" cy="2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7615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15" y="2116"/>
                <a:ext cx="77" cy="10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7616" name="WordArt 3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13" y="1933"/>
                <a:ext cx="13" cy="1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8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'</a:t>
                </a:r>
                <a:endParaRPr lang="zh-CN" altLang="en-US" sz="8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7617" name="Line 33"/>
            <p:cNvSpPr>
              <a:spLocks noChangeShapeType="1"/>
            </p:cNvSpPr>
            <p:nvPr/>
          </p:nvSpPr>
          <p:spPr bwMode="auto">
            <a:xfrm flipV="1">
              <a:off x="1973" y="1207"/>
              <a:ext cx="545" cy="52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18" name="Line 34"/>
            <p:cNvSpPr>
              <a:spLocks noChangeShapeType="1"/>
            </p:cNvSpPr>
            <p:nvPr/>
          </p:nvSpPr>
          <p:spPr bwMode="auto">
            <a:xfrm flipV="1">
              <a:off x="2403" y="1752"/>
              <a:ext cx="454" cy="907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619" name="WordArt 35"/>
            <p:cNvSpPr>
              <a:spLocks noChangeArrowheads="1" noChangeShapeType="1" noTextEdit="1"/>
            </p:cNvSpPr>
            <p:nvPr/>
          </p:nvSpPr>
          <p:spPr bwMode="auto">
            <a:xfrm>
              <a:off x="3220" y="1366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1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sp>
          <p:nvSpPr>
            <p:cNvPr id="67620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3198" y="2069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2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sp>
          <p:nvSpPr>
            <p:cNvPr id="67621" name="WordArt 37"/>
            <p:cNvSpPr>
              <a:spLocks noChangeArrowheads="1" noChangeShapeType="1" noTextEdit="1"/>
            </p:cNvSpPr>
            <p:nvPr/>
          </p:nvSpPr>
          <p:spPr bwMode="auto">
            <a:xfrm>
              <a:off x="3198" y="2840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3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3048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6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WordArt 2"/>
          <p:cNvSpPr>
            <a:spLocks noChangeArrowheads="1" noChangeShapeType="1" noTextEdit="1"/>
          </p:cNvSpPr>
          <p:nvPr/>
        </p:nvSpPr>
        <p:spPr bwMode="auto">
          <a:xfrm>
            <a:off x="611188" y="476672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6[B]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808038" y="1806575"/>
            <a:ext cx="74993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    </a:t>
            </a:r>
            <a:r>
              <a:rPr lang="zh-CN" altLang="en-US" u="none">
                <a:solidFill>
                  <a:srgbClr val="0000CC"/>
                </a:solidFill>
              </a:rPr>
              <a:t>由题意知，上表面入射时，入射角等于布儒斯特角，</a:t>
            </a:r>
            <a:endParaRPr lang="zh-CN" altLang="en-US" u="none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CC"/>
                </a:solidFill>
              </a:rPr>
              <a:t>因而第一分界面处的反射满足</a:t>
            </a:r>
            <a:endParaRPr lang="zh-CN" altLang="en-US" u="none">
              <a:solidFill>
                <a:srgbClr val="0000CC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390650" y="2781300"/>
            <a:ext cx="3335338" cy="730250"/>
            <a:chOff x="1390767" y="2781187"/>
            <a:chExt cx="3335221" cy="730250"/>
          </a:xfrm>
        </p:grpSpPr>
        <p:graphicFrame>
          <p:nvGraphicFramePr>
            <p:cNvPr id="26657" name="Object 7"/>
            <p:cNvGraphicFramePr>
              <a:graphicFrameLocks noChangeAspect="1"/>
            </p:cNvGraphicFramePr>
            <p:nvPr/>
          </p:nvGraphicFramePr>
          <p:xfrm>
            <a:off x="1390767" y="2781187"/>
            <a:ext cx="1482725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0" name="Equation" r:id="rId1" imgW="876300" imgH="431800" progId="Equation.DSMT4">
                    <p:embed/>
                  </p:oleObj>
                </mc:Choice>
                <mc:Fallback>
                  <p:oleObj name="Equation" r:id="rId1" imgW="876300" imgH="431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0767" y="2781187"/>
                          <a:ext cx="1482725" cy="730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8" name="Object 8"/>
            <p:cNvGraphicFramePr>
              <a:graphicFrameLocks noChangeAspect="1"/>
            </p:cNvGraphicFramePr>
            <p:nvPr/>
          </p:nvGraphicFramePr>
          <p:xfrm>
            <a:off x="3408363" y="2924175"/>
            <a:ext cx="1317625" cy="43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1" name="Equation" r:id="rId3" imgW="736600" imgH="241300" progId="Equation.DSMT4">
                    <p:embed/>
                  </p:oleObj>
                </mc:Choice>
                <mc:Fallback>
                  <p:oleObj name="Equation" r:id="rId3" imgW="736600" imgH="2413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363" y="2924175"/>
                          <a:ext cx="1317625" cy="433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9" name="Text Box 9"/>
            <p:cNvSpPr txBox="1">
              <a:spLocks noChangeArrowheads="1"/>
            </p:cNvSpPr>
            <p:nvPr/>
          </p:nvSpPr>
          <p:spPr bwMode="auto">
            <a:xfrm>
              <a:off x="2824163" y="2873375"/>
              <a:ext cx="260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en-US" altLang="zh-CN" u="none">
                  <a:solidFill>
                    <a:srgbClr val="0000CC"/>
                  </a:solidFill>
                </a:rPr>
                <a:t>,</a:t>
              </a:r>
              <a:endParaRPr lang="en-US" altLang="zh-CN" u="none">
                <a:solidFill>
                  <a:srgbClr val="0000CC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827088" y="3521075"/>
            <a:ext cx="4908550" cy="484188"/>
            <a:chOff x="827088" y="3521075"/>
            <a:chExt cx="4908550" cy="484188"/>
          </a:xfrm>
        </p:grpSpPr>
        <p:sp>
          <p:nvSpPr>
            <p:cNvPr id="26655" name="Text Box 10"/>
            <p:cNvSpPr txBox="1">
              <a:spLocks noChangeArrowheads="1"/>
            </p:cNvSpPr>
            <p:nvPr/>
          </p:nvSpPr>
          <p:spPr bwMode="auto">
            <a:xfrm>
              <a:off x="827088" y="3521075"/>
              <a:ext cx="4908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zh-CN" altLang="en-US" u="none">
                  <a:solidFill>
                    <a:srgbClr val="0000CC"/>
                  </a:solidFill>
                </a:rPr>
                <a:t>由几何关系知</a:t>
              </a:r>
              <a:r>
                <a:rPr lang="zh-CN" altLang="en-US" u="none"/>
                <a:t>                         </a:t>
              </a:r>
              <a:r>
                <a:rPr lang="zh-CN" altLang="en-US" u="none">
                  <a:solidFill>
                    <a:srgbClr val="0000CC"/>
                  </a:solidFill>
                </a:rPr>
                <a:t>，可得</a:t>
              </a:r>
              <a:r>
                <a:rPr lang="zh-CN" altLang="en-US" u="none"/>
                <a:t> </a:t>
              </a:r>
              <a:endParaRPr lang="zh-CN" altLang="en-US" u="none"/>
            </a:p>
          </p:txBody>
        </p:sp>
        <p:graphicFrame>
          <p:nvGraphicFramePr>
            <p:cNvPr id="26656" name="Object 11"/>
            <p:cNvGraphicFramePr>
              <a:graphicFrameLocks noChangeAspect="1"/>
            </p:cNvGraphicFramePr>
            <p:nvPr/>
          </p:nvGraphicFramePr>
          <p:xfrm>
            <a:off x="2843213" y="3559175"/>
            <a:ext cx="1846262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2" name="Equation" r:id="rId5" imgW="1002665" imgH="241300" progId="Equation.DSMT4">
                    <p:embed/>
                  </p:oleObj>
                </mc:Choice>
                <mc:Fallback>
                  <p:oleObj name="Equation" r:id="rId5" imgW="1002665" imgH="2413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3213" y="3559175"/>
                          <a:ext cx="1846262" cy="44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1360488" y="4149725"/>
          <a:ext cx="28956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3" name="Equation" r:id="rId7" imgW="1676400" imgH="431800" progId="Equation.DSMT4">
                  <p:embed/>
                </p:oleObj>
              </mc:Choice>
              <mc:Fallback>
                <p:oleObj name="Equation" r:id="rId7" imgW="1676400" imgH="431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4149725"/>
                        <a:ext cx="28956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 bwMode="auto">
          <a:xfrm>
            <a:off x="854075" y="4916488"/>
            <a:ext cx="5518150" cy="457200"/>
            <a:chOff x="854075" y="4916488"/>
            <a:chExt cx="5518150" cy="457200"/>
          </a:xfrm>
        </p:grpSpPr>
        <p:sp>
          <p:nvSpPr>
            <p:cNvPr id="26653" name="Text Box 13"/>
            <p:cNvSpPr txBox="1">
              <a:spLocks noChangeArrowheads="1"/>
            </p:cNvSpPr>
            <p:nvPr/>
          </p:nvSpPr>
          <p:spPr bwMode="auto">
            <a:xfrm>
              <a:off x="854075" y="4916488"/>
              <a:ext cx="5518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zh-CN" altLang="en-US" u="none">
                  <a:solidFill>
                    <a:srgbClr val="0000CC"/>
                  </a:solidFill>
                </a:rPr>
                <a:t>即     等于下表面入射时的布儒斯特角。 </a:t>
              </a:r>
              <a:endParaRPr lang="zh-CN" altLang="en-US" u="none">
                <a:solidFill>
                  <a:srgbClr val="0000CC"/>
                </a:solidFill>
              </a:endParaRPr>
            </a:p>
          </p:txBody>
        </p:sp>
        <p:graphicFrame>
          <p:nvGraphicFramePr>
            <p:cNvPr id="26654" name="Object 14"/>
            <p:cNvGraphicFramePr>
              <a:graphicFrameLocks noChangeAspect="1"/>
            </p:cNvGraphicFramePr>
            <p:nvPr/>
          </p:nvGraphicFramePr>
          <p:xfrm>
            <a:off x="1258888" y="4941888"/>
            <a:ext cx="3603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4" name="Equation" r:id="rId9" imgW="190500" imgH="228600" progId="Equation.DSMT4">
                    <p:embed/>
                  </p:oleObj>
                </mc:Choice>
                <mc:Fallback>
                  <p:oleObj name="Equation" r:id="rId9" imgW="190500" imgH="228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888" y="4941888"/>
                          <a:ext cx="360362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24" name="Text Box 16"/>
          <p:cNvSpPr txBox="1">
            <a:spLocks noChangeArrowheads="1"/>
          </p:cNvSpPr>
          <p:nvPr/>
        </p:nvSpPr>
        <p:spPr bwMode="auto">
          <a:xfrm>
            <a:off x="900113" y="5492750"/>
            <a:ext cx="810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此时</a:t>
            </a:r>
            <a:r>
              <a:rPr lang="zh-CN" altLang="en-US" u="none">
                <a:solidFill>
                  <a:srgbClr val="FF0000"/>
                </a:solidFill>
              </a:rPr>
              <a:t>第二表面处的反射光也是垂直于入射面的完全偏振光</a:t>
            </a:r>
            <a:r>
              <a:rPr lang="zh-CN" altLang="en-US" u="none">
                <a:solidFill>
                  <a:srgbClr val="0000CC"/>
                </a:solidFill>
              </a:rPr>
              <a:t>。</a:t>
            </a:r>
            <a:endParaRPr lang="zh-CN" altLang="en-US" u="none">
              <a:solidFill>
                <a:srgbClr val="0000CC"/>
              </a:solidFill>
            </a:endParaRPr>
          </a:p>
        </p:txBody>
      </p:sp>
      <p:grpSp>
        <p:nvGrpSpPr>
          <p:cNvPr id="26633" name="Group 17"/>
          <p:cNvGrpSpPr/>
          <p:nvPr/>
        </p:nvGrpSpPr>
        <p:grpSpPr bwMode="auto">
          <a:xfrm>
            <a:off x="4608513" y="188913"/>
            <a:ext cx="3492500" cy="1368425"/>
            <a:chOff x="1406" y="1139"/>
            <a:chExt cx="2200" cy="2087"/>
          </a:xfrm>
        </p:grpSpPr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1406" y="1752"/>
              <a:ext cx="2200" cy="88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27" name="Line 19"/>
            <p:cNvSpPr>
              <a:spLocks noChangeShapeType="1"/>
            </p:cNvSpPr>
            <p:nvPr/>
          </p:nvSpPr>
          <p:spPr bwMode="auto">
            <a:xfrm>
              <a:off x="2404" y="2069"/>
              <a:ext cx="0" cy="113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28" name="Line 20"/>
            <p:cNvSpPr>
              <a:spLocks noChangeShapeType="1"/>
            </p:cNvSpPr>
            <p:nvPr/>
          </p:nvSpPr>
          <p:spPr bwMode="auto">
            <a:xfrm>
              <a:off x="1429" y="1139"/>
              <a:ext cx="544" cy="613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29" name="Line 21"/>
            <p:cNvSpPr>
              <a:spLocks noChangeShapeType="1"/>
            </p:cNvSpPr>
            <p:nvPr/>
          </p:nvSpPr>
          <p:spPr bwMode="auto">
            <a:xfrm>
              <a:off x="1973" y="1752"/>
              <a:ext cx="431" cy="88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30" name="Line 22"/>
            <p:cNvSpPr>
              <a:spLocks noChangeShapeType="1"/>
            </p:cNvSpPr>
            <p:nvPr/>
          </p:nvSpPr>
          <p:spPr bwMode="auto">
            <a:xfrm>
              <a:off x="2404" y="2635"/>
              <a:ext cx="408" cy="59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6640" name="Group 23"/>
            <p:cNvGrpSpPr/>
            <p:nvPr/>
          </p:nvGrpSpPr>
          <p:grpSpPr bwMode="auto">
            <a:xfrm>
              <a:off x="1723" y="1253"/>
              <a:ext cx="170" cy="194"/>
              <a:chOff x="2832" y="3264"/>
              <a:chExt cx="241" cy="336"/>
            </a:xfrm>
          </p:grpSpPr>
          <p:sp>
            <p:nvSpPr>
              <p:cNvPr id="68632" name="WordArt 2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8633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68634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1995" y="2069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g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grpSp>
          <p:nvGrpSpPr>
            <p:cNvPr id="26642" name="Group 27"/>
            <p:cNvGrpSpPr/>
            <p:nvPr/>
          </p:nvGrpSpPr>
          <p:grpSpPr bwMode="auto">
            <a:xfrm>
              <a:off x="2200" y="1988"/>
              <a:ext cx="170" cy="240"/>
              <a:chOff x="2200" y="1933"/>
              <a:chExt cx="192" cy="286"/>
            </a:xfrm>
          </p:grpSpPr>
          <p:sp>
            <p:nvSpPr>
              <p:cNvPr id="68636" name="WordArt 2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200" y="1979"/>
                <a:ext cx="116" cy="206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8637" name="WordArt 2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15" y="2116"/>
                <a:ext cx="77" cy="10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68638" name="WordArt 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13" y="1933"/>
                <a:ext cx="13" cy="1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8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'</a:t>
                </a:r>
                <a:endParaRPr lang="zh-CN" altLang="en-US" sz="8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8639" name="Line 31"/>
            <p:cNvSpPr>
              <a:spLocks noChangeShapeType="1"/>
            </p:cNvSpPr>
            <p:nvPr/>
          </p:nvSpPr>
          <p:spPr bwMode="auto">
            <a:xfrm flipV="1">
              <a:off x="1973" y="1207"/>
              <a:ext cx="545" cy="523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40" name="Line 32"/>
            <p:cNvSpPr>
              <a:spLocks noChangeShapeType="1"/>
            </p:cNvSpPr>
            <p:nvPr/>
          </p:nvSpPr>
          <p:spPr bwMode="auto">
            <a:xfrm flipV="1">
              <a:off x="2403" y="1752"/>
              <a:ext cx="454" cy="90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641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3220" y="1366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1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sp>
          <p:nvSpPr>
            <p:cNvPr id="68642" name="WordArt 34"/>
            <p:cNvSpPr>
              <a:spLocks noChangeArrowheads="1" noChangeShapeType="1" noTextEdit="1"/>
            </p:cNvSpPr>
            <p:nvPr/>
          </p:nvSpPr>
          <p:spPr bwMode="auto">
            <a:xfrm>
              <a:off x="3198" y="2069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2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  <p:sp>
          <p:nvSpPr>
            <p:cNvPr id="68643" name="WordArt 35"/>
            <p:cNvSpPr>
              <a:spLocks noChangeArrowheads="1" noChangeShapeType="1" noTextEdit="1"/>
            </p:cNvSpPr>
            <p:nvPr/>
          </p:nvSpPr>
          <p:spPr bwMode="auto">
            <a:xfrm>
              <a:off x="3198" y="2840"/>
              <a:ext cx="91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Symbol" pitchFamily="18" charset="2"/>
                </a:rPr>
                <a:t>3</a:t>
              </a:r>
              <a:endParaRPr lang="zh-CN" altLang="en-US" sz="3600" kern="10">
                <a:ln w="9525">
                  <a:solidFill>
                    <a:srgbClr val="0000FF"/>
                  </a:solidFill>
                  <a:round/>
                </a:ln>
                <a:solidFill>
                  <a:srgbClr val="0000FF"/>
                </a:solidFill>
                <a:latin typeface="Symbol" pitchFamily="18" charset="2"/>
              </a:endParaRPr>
            </a:p>
          </p:txBody>
        </p:sp>
      </p:grp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ransition spd="slow" advTm="120513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8614" grpId="0"/>
      <p:bldP spid="686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WordArt 2"/>
          <p:cNvSpPr>
            <a:spLocks noChangeArrowheads="1" noChangeShapeType="1" noTextEdit="1"/>
          </p:cNvSpPr>
          <p:nvPr/>
        </p:nvSpPr>
        <p:spPr bwMode="auto">
          <a:xfrm>
            <a:off x="467544" y="476672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7[D]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79388" y="1412875"/>
            <a:ext cx="896461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latin typeface="华文中宋" pitchFamily="2" charset="-122"/>
              </a:rPr>
              <a:t>7</a:t>
            </a:r>
            <a:r>
              <a:rPr lang="zh-CN" altLang="en-US" u="none">
                <a:latin typeface="华文中宋" pitchFamily="2" charset="-122"/>
              </a:rPr>
              <a:t>．</a:t>
            </a:r>
            <a:r>
              <a:rPr lang="zh-CN" altLang="en-US" u="none"/>
              <a:t>某种透明媒质对于空气的临界角</a:t>
            </a:r>
            <a:r>
              <a:rPr lang="en-US" altLang="zh-CN" u="none"/>
              <a:t>(</a:t>
            </a:r>
            <a:r>
              <a:rPr lang="zh-CN" altLang="en-US" u="none"/>
              <a:t>指全反射</a:t>
            </a:r>
            <a:r>
              <a:rPr lang="en-US" altLang="zh-CN" u="none"/>
              <a:t>)</a:t>
            </a:r>
            <a:r>
              <a:rPr lang="zh-CN" altLang="en-US" u="none"/>
              <a:t>等于</a:t>
            </a:r>
            <a:r>
              <a:rPr lang="en-US" altLang="zh-CN" u="none"/>
              <a:t>45</a:t>
            </a:r>
            <a:r>
              <a:rPr lang="en-US" altLang="zh-CN" u="none" baseline="30000"/>
              <a:t>0</a:t>
            </a:r>
            <a:r>
              <a:rPr lang="zh-CN" altLang="en-US" u="none"/>
              <a:t>，光从空气射向此媒质时的布儒斯特角是                                 </a:t>
            </a:r>
            <a:r>
              <a:rPr lang="en-US" altLang="zh-CN" u="none"/>
              <a:t>[   ]</a:t>
            </a:r>
            <a:endParaRPr lang="en-US" altLang="zh-CN" u="none"/>
          </a:p>
        </p:txBody>
      </p:sp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808038" y="2462213"/>
            <a:ext cx="5095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/>
              <a:t>(A) 35.3</a:t>
            </a:r>
            <a:r>
              <a:rPr lang="en-US" altLang="zh-CN" u="none" baseline="30000"/>
              <a:t>0</a:t>
            </a:r>
            <a:r>
              <a:rPr lang="en-US" altLang="zh-CN" u="none"/>
              <a:t>        (B) 40.9</a:t>
            </a:r>
            <a:r>
              <a:rPr lang="en-US" altLang="zh-CN" u="none" baseline="30000"/>
              <a:t>0</a:t>
            </a:r>
            <a:r>
              <a:rPr lang="en-US" altLang="zh-CN" u="none"/>
              <a:t>      (C) 45</a:t>
            </a:r>
            <a:r>
              <a:rPr lang="en-US" altLang="zh-CN" u="none" baseline="30000"/>
              <a:t>0</a:t>
            </a:r>
            <a:r>
              <a:rPr lang="en-US" altLang="zh-CN" u="none"/>
              <a:t>         </a:t>
            </a:r>
            <a:endParaRPr lang="en-US" altLang="zh-CN" u="none"/>
          </a:p>
          <a:p>
            <a:r>
              <a:rPr lang="en-US" altLang="zh-CN" u="none"/>
              <a:t>(D) 54.7</a:t>
            </a:r>
            <a:r>
              <a:rPr lang="en-US" altLang="zh-CN" u="none" baseline="30000"/>
              <a:t>0</a:t>
            </a:r>
            <a:r>
              <a:rPr lang="en-US" altLang="zh-CN" u="none"/>
              <a:t>        (E) 57.3</a:t>
            </a:r>
            <a:r>
              <a:rPr lang="en-US" altLang="zh-CN" u="none" baseline="30000"/>
              <a:t>0</a:t>
            </a:r>
            <a:r>
              <a:rPr lang="en-US" altLang="zh-CN" u="none"/>
              <a:t> </a:t>
            </a:r>
            <a:endParaRPr lang="en-US" altLang="zh-CN" u="none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50825" y="3246438"/>
            <a:ext cx="8950325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CC"/>
                </a:solidFill>
              </a:rPr>
              <a:t>光从折射率为</a:t>
            </a:r>
            <a:r>
              <a:rPr lang="en-US" altLang="zh-CN" u="none">
                <a:solidFill>
                  <a:srgbClr val="0000CC"/>
                </a:solidFill>
              </a:rPr>
              <a:t>n</a:t>
            </a:r>
            <a:r>
              <a:rPr lang="zh-CN" altLang="en-US" u="none">
                <a:solidFill>
                  <a:srgbClr val="0000CC"/>
                </a:solidFill>
              </a:rPr>
              <a:t>的透明媒质向空气入射时全反射，由折射定律知临界角</a:t>
            </a:r>
            <a:r>
              <a:rPr lang="en-US" altLang="zh-CN" u="none">
                <a:solidFill>
                  <a:srgbClr val="0000CC"/>
                </a:solidFill>
              </a:rPr>
              <a:t>c</a:t>
            </a:r>
            <a:r>
              <a:rPr lang="zh-CN" altLang="en-US" u="none">
                <a:solidFill>
                  <a:srgbClr val="0000CC"/>
                </a:solidFill>
              </a:rPr>
              <a:t>满足</a:t>
            </a:r>
            <a:endParaRPr lang="zh-CN" altLang="en-US" u="none">
              <a:solidFill>
                <a:srgbClr val="0000CC"/>
              </a:solidFill>
            </a:endParaRPr>
          </a:p>
        </p:txBody>
      </p:sp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800100" y="4340225"/>
          <a:ext cx="131921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Equation" r:id="rId1" imgW="748665" imgH="393700" progId="Equation.DSMT4">
                  <p:embed/>
                </p:oleObj>
              </mc:Choice>
              <mc:Fallback>
                <p:oleObj name="Equation" r:id="rId1" imgW="748665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340225"/>
                        <a:ext cx="1319213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9"/>
          <p:cNvGraphicFramePr>
            <a:graphicFrameLocks noChangeAspect="1"/>
          </p:cNvGraphicFramePr>
          <p:nvPr/>
        </p:nvGraphicFramePr>
        <p:xfrm>
          <a:off x="2495550" y="4406900"/>
          <a:ext cx="25415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Equation" r:id="rId3" imgW="1562100" imgH="419100" progId="Equation.DSMT4">
                  <p:embed/>
                </p:oleObj>
              </mc:Choice>
              <mc:Fallback>
                <p:oleObj name="Equation" r:id="rId3" imgW="1562100" imgH="419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406900"/>
                        <a:ext cx="2541588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5876925" y="4567238"/>
          <a:ext cx="8874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Equation" r:id="rId5" imgW="481965" imgH="215900" progId="Equation.DSMT4">
                  <p:embed/>
                </p:oleObj>
              </mc:Choice>
              <mc:Fallback>
                <p:oleObj name="Equation" r:id="rId5" imgW="481965" imgH="215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5" y="4567238"/>
                        <a:ext cx="8874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23850" y="5127625"/>
            <a:ext cx="8435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光从空气向折射率为</a:t>
            </a:r>
            <a:r>
              <a:rPr lang="en-US" altLang="zh-CN" u="none">
                <a:solidFill>
                  <a:srgbClr val="0000CC"/>
                </a:solidFill>
              </a:rPr>
              <a:t>n</a:t>
            </a:r>
            <a:r>
              <a:rPr lang="zh-CN" altLang="en-US" u="none">
                <a:solidFill>
                  <a:srgbClr val="0000CC"/>
                </a:solidFill>
              </a:rPr>
              <a:t>的透明媒质入射时。布儒斯特角入射，</a:t>
            </a:r>
            <a:r>
              <a:rPr lang="zh-CN" altLang="en-US" u="none"/>
              <a:t> </a:t>
            </a:r>
            <a:endParaRPr lang="zh-CN" altLang="en-US" u="none"/>
          </a:p>
        </p:txBody>
      </p:sp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3059113" y="5676900"/>
          <a:ext cx="1414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Equation" r:id="rId7" imgW="774065" imgH="393700" progId="Equation.DSMT4">
                  <p:embed/>
                </p:oleObj>
              </mc:Choice>
              <mc:Fallback>
                <p:oleObj name="Equation" r:id="rId7" imgW="774065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676900"/>
                        <a:ext cx="141446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 noChangeAspect="1"/>
          </p:cNvGraphicFramePr>
          <p:nvPr/>
        </p:nvGraphicFramePr>
        <p:xfrm>
          <a:off x="4795838" y="5918200"/>
          <a:ext cx="22320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Equation" r:id="rId9" imgW="1193800" imgH="254000" progId="Equation.DSMT4">
                  <p:embed/>
                </p:oleObj>
              </mc:Choice>
              <mc:Fallback>
                <p:oleObj name="Equation" r:id="rId9" imgW="1193800" imgH="254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5918200"/>
                        <a:ext cx="22320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ransition spd="slow" advTm="7871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9639" grpId="0"/>
      <p:bldP spid="696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WordArt 2"/>
          <p:cNvSpPr>
            <a:spLocks noChangeArrowheads="1" noChangeShapeType="1" noTextEdit="1"/>
          </p:cNvSpPr>
          <p:nvPr/>
        </p:nvSpPr>
        <p:spPr bwMode="auto">
          <a:xfrm>
            <a:off x="323528" y="404664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8[D]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grpSp>
        <p:nvGrpSpPr>
          <p:cNvPr id="28675" name="Group 7"/>
          <p:cNvGrpSpPr/>
          <p:nvPr/>
        </p:nvGrpSpPr>
        <p:grpSpPr bwMode="auto">
          <a:xfrm>
            <a:off x="179388" y="1484313"/>
            <a:ext cx="9032875" cy="2852737"/>
            <a:chOff x="113" y="1253"/>
            <a:chExt cx="5690" cy="1797"/>
          </a:xfrm>
        </p:grpSpPr>
        <p:sp>
          <p:nvSpPr>
            <p:cNvPr id="28683" name="Rectangle 3"/>
            <p:cNvSpPr>
              <a:spLocks noChangeArrowheads="1"/>
            </p:cNvSpPr>
            <p:nvPr/>
          </p:nvSpPr>
          <p:spPr bwMode="auto">
            <a:xfrm>
              <a:off x="113" y="1253"/>
              <a:ext cx="5647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u="none">
                  <a:latin typeface="华文中宋" pitchFamily="2" charset="-122"/>
                </a:rPr>
                <a:t>8</a:t>
              </a:r>
              <a:r>
                <a:rPr lang="zh-CN" altLang="en-US" u="none">
                  <a:latin typeface="华文中宋" pitchFamily="2" charset="-122"/>
                </a:rPr>
                <a:t>．</a:t>
              </a:r>
              <a:r>
                <a:rPr lang="zh-CN" altLang="en-US" u="none"/>
                <a:t>自然光以</a:t>
              </a:r>
              <a:r>
                <a:rPr lang="en-US" altLang="zh-CN" u="none"/>
                <a:t>60</a:t>
              </a:r>
              <a:r>
                <a:rPr lang="en-US" altLang="zh-CN" u="none" baseline="30000"/>
                <a:t>0</a:t>
              </a:r>
              <a:r>
                <a:rPr lang="zh-CN" altLang="en-US" u="none"/>
                <a:t>的入射角照射到某两介质交界面时，反射光为完全偏振光，则折射光为                               </a:t>
              </a:r>
              <a:r>
                <a:rPr lang="en-US" altLang="zh-CN" u="none"/>
                <a:t>[   ]</a:t>
              </a:r>
              <a:endParaRPr lang="en-US" altLang="zh-CN" u="none"/>
            </a:p>
          </p:txBody>
        </p:sp>
        <p:sp>
          <p:nvSpPr>
            <p:cNvPr id="28684" name="Text Box 4"/>
            <p:cNvSpPr txBox="1">
              <a:spLocks noChangeArrowheads="1"/>
            </p:cNvSpPr>
            <p:nvPr/>
          </p:nvSpPr>
          <p:spPr bwMode="auto">
            <a:xfrm>
              <a:off x="295" y="1842"/>
              <a:ext cx="5508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en-US" altLang="zh-CN" u="none"/>
                <a:t>(A) </a:t>
              </a:r>
              <a:r>
                <a:rPr lang="zh-CN" altLang="en-US" u="none"/>
                <a:t>完全偏振光且折射角是</a:t>
              </a:r>
              <a:r>
                <a:rPr lang="en-US" altLang="zh-CN" u="none"/>
                <a:t>30</a:t>
              </a:r>
              <a:r>
                <a:rPr lang="en-US" altLang="zh-CN" u="none" baseline="30000"/>
                <a:t>0</a:t>
              </a:r>
              <a:r>
                <a:rPr lang="zh-CN" altLang="en-US" u="none"/>
                <a:t>。</a:t>
              </a:r>
              <a:endParaRPr lang="zh-CN" altLang="en-US" u="none"/>
            </a:p>
            <a:p>
              <a:r>
                <a:rPr lang="en-US" altLang="zh-CN" u="none"/>
                <a:t>(B) </a:t>
              </a:r>
              <a:r>
                <a:rPr lang="zh-CN" altLang="en-US" u="none"/>
                <a:t>部分偏振光且只是在该光由真空入射到折射率为     的介质时</a:t>
              </a:r>
              <a:r>
                <a:rPr lang="en-US" altLang="zh-CN" u="none"/>
                <a:t>,</a:t>
              </a:r>
              <a:endParaRPr lang="en-US" altLang="zh-CN" u="none"/>
            </a:p>
            <a:p>
              <a:r>
                <a:rPr lang="zh-CN" altLang="en-US" u="none"/>
                <a:t>折射角是</a:t>
              </a:r>
              <a:r>
                <a:rPr lang="en-US" altLang="zh-CN" u="none"/>
                <a:t>30</a:t>
              </a:r>
              <a:r>
                <a:rPr lang="en-US" altLang="zh-CN" u="none" baseline="30000"/>
                <a:t>0</a:t>
              </a:r>
              <a:r>
                <a:rPr lang="zh-CN" altLang="en-US" u="none"/>
                <a:t>。</a:t>
              </a:r>
              <a:endParaRPr lang="zh-CN" altLang="en-US" u="none"/>
            </a:p>
            <a:p>
              <a:r>
                <a:rPr lang="en-US" altLang="zh-CN" u="none"/>
                <a:t>(C) </a:t>
              </a:r>
              <a:r>
                <a:rPr lang="zh-CN" altLang="en-US" u="none"/>
                <a:t>部分偏振光</a:t>
              </a:r>
              <a:r>
                <a:rPr lang="en-US" altLang="zh-CN" u="none"/>
                <a:t>,</a:t>
              </a:r>
              <a:r>
                <a:rPr lang="zh-CN" altLang="en-US" u="none"/>
                <a:t>但须知两种介质的折射率才能确定折射角。</a:t>
              </a:r>
              <a:endParaRPr lang="zh-CN" altLang="en-US" u="none"/>
            </a:p>
            <a:p>
              <a:r>
                <a:rPr lang="en-US" altLang="zh-CN" u="none"/>
                <a:t>(D) </a:t>
              </a:r>
              <a:r>
                <a:rPr lang="zh-CN" altLang="en-US" u="none"/>
                <a:t>部分偏振光且折射角是</a:t>
              </a:r>
              <a:r>
                <a:rPr lang="en-US" altLang="zh-CN" u="none"/>
                <a:t>30</a:t>
              </a:r>
              <a:r>
                <a:rPr lang="en-US" altLang="zh-CN" u="none" baseline="30000"/>
                <a:t>0</a:t>
              </a:r>
              <a:r>
                <a:rPr lang="zh-CN" altLang="en-US" u="none"/>
                <a:t>。 </a:t>
              </a:r>
              <a:endParaRPr lang="zh-CN" altLang="en-US" u="none"/>
            </a:p>
          </p:txBody>
        </p:sp>
        <p:graphicFrame>
          <p:nvGraphicFramePr>
            <p:cNvPr id="28685" name="Object 6"/>
            <p:cNvGraphicFramePr>
              <a:graphicFrameLocks noChangeAspect="1"/>
            </p:cNvGraphicFramePr>
            <p:nvPr/>
          </p:nvGraphicFramePr>
          <p:xfrm>
            <a:off x="4694" y="2115"/>
            <a:ext cx="273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06" name="Equation" r:id="rId1" imgW="228600" imgH="228600" progId="Equation.DSMT4">
                    <p:embed/>
                  </p:oleObj>
                </mc:Choice>
                <mc:Fallback>
                  <p:oleObj name="Equation" r:id="rId1" imgW="228600" imgH="2286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115"/>
                          <a:ext cx="273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447675" y="44370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endParaRPr lang="zh-CN" altLang="zh-CN" u="none"/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231775" y="4398963"/>
            <a:ext cx="87947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 </a:t>
            </a:r>
            <a:r>
              <a:rPr lang="zh-CN" altLang="en-US" u="none">
                <a:solidFill>
                  <a:srgbClr val="0000CC"/>
                </a:solidFill>
              </a:rPr>
              <a:t>当以自然光入射时，反射光为完全偏振光，则入射角等于布儒斯</a:t>
            </a:r>
            <a:endParaRPr lang="zh-CN" altLang="en-US" u="none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CC"/>
                </a:solidFill>
              </a:rPr>
              <a:t> 特角。因此折射光为部分偏振光，入射角    和折射角     满足：</a:t>
            </a:r>
            <a:endParaRPr lang="zh-CN" altLang="en-US" u="none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CC"/>
                </a:solidFill>
              </a:rPr>
              <a:t>                   ，因而折射角大小为</a:t>
            </a:r>
            <a:r>
              <a:rPr lang="zh-CN" altLang="en-US" u="none"/>
              <a:t>  </a:t>
            </a:r>
            <a:endParaRPr lang="zh-CN" altLang="en-US" u="none"/>
          </a:p>
        </p:txBody>
      </p:sp>
      <p:graphicFrame>
        <p:nvGraphicFramePr>
          <p:cNvPr id="71690" name="Object 10"/>
          <p:cNvGraphicFramePr>
            <a:graphicFrameLocks noChangeAspect="1"/>
          </p:cNvGraphicFramePr>
          <p:nvPr/>
        </p:nvGraphicFramePr>
        <p:xfrm>
          <a:off x="5935663" y="4914900"/>
          <a:ext cx="30638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3" imgW="139700" imgH="228600" progId="Equation.DSMT4">
                  <p:embed/>
                </p:oleObj>
              </mc:Choice>
              <mc:Fallback>
                <p:oleObj name="Equation" r:id="rId3" imgW="1397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4914900"/>
                        <a:ext cx="30638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Object 11"/>
          <p:cNvGraphicFramePr>
            <a:graphicFrameLocks noChangeAspect="1"/>
          </p:cNvGraphicFramePr>
          <p:nvPr/>
        </p:nvGraphicFramePr>
        <p:xfrm>
          <a:off x="7450138" y="4984750"/>
          <a:ext cx="3048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Equation" r:id="rId5" imgW="139700" imgH="165100" progId="Equation.DSMT4">
                  <p:embed/>
                </p:oleObj>
              </mc:Choice>
              <mc:Fallback>
                <p:oleObj name="Equation" r:id="rId5" imgW="139700" imgH="1651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138" y="4984750"/>
                        <a:ext cx="3048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2" name="Object 12"/>
          <p:cNvGraphicFramePr>
            <a:graphicFrameLocks noChangeAspect="1"/>
          </p:cNvGraphicFramePr>
          <p:nvPr/>
        </p:nvGraphicFramePr>
        <p:xfrm>
          <a:off x="442913" y="5200650"/>
          <a:ext cx="11763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Equation" r:id="rId7" imgW="647700" imgH="393700" progId="Equation.DSMT4">
                  <p:embed/>
                </p:oleObj>
              </mc:Choice>
              <mc:Fallback>
                <p:oleObj name="Equation" r:id="rId7" imgW="6477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5200650"/>
                        <a:ext cx="117633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3" name="Object 13"/>
          <p:cNvGraphicFramePr>
            <a:graphicFrameLocks noChangeAspect="1"/>
          </p:cNvGraphicFramePr>
          <p:nvPr/>
        </p:nvGraphicFramePr>
        <p:xfrm>
          <a:off x="4600575" y="5224463"/>
          <a:ext cx="17716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Equation" r:id="rId9" imgW="1002665" imgH="393700" progId="Equation.DSMT4">
                  <p:embed/>
                </p:oleObj>
              </mc:Choice>
              <mc:Fallback>
                <p:oleObj name="Equation" r:id="rId9" imgW="1002665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5224463"/>
                        <a:ext cx="17716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ransition spd="slow" advTm="5486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688" grpId="0"/>
      <p:bldP spid="716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WordArt 34"/>
          <p:cNvSpPr>
            <a:spLocks noChangeArrowheads="1" noChangeShapeType="1" noTextEdit="1"/>
          </p:cNvSpPr>
          <p:nvPr/>
        </p:nvSpPr>
        <p:spPr bwMode="auto">
          <a:xfrm>
            <a:off x="323850" y="4048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二．填空题： </a:t>
            </a:r>
            <a:endParaRPr lang="zh-CN" altLang="en-US" sz="3600" u="none" kern="10" dirty="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30723" name="Rectangle 36"/>
          <p:cNvSpPr>
            <a:spLocks noChangeArrowheads="1"/>
          </p:cNvSpPr>
          <p:nvPr/>
        </p:nvSpPr>
        <p:spPr bwMode="auto">
          <a:xfrm>
            <a:off x="250825" y="1484313"/>
            <a:ext cx="87852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u="none">
                <a:ea typeface="宋体" pitchFamily="2" charset="-122"/>
              </a:rPr>
              <a:t>1</a:t>
            </a:r>
            <a:r>
              <a:rPr lang="zh-CN" altLang="en-US" u="none">
                <a:ea typeface="宋体" pitchFamily="2" charset="-122"/>
              </a:rPr>
              <a:t>．</a:t>
            </a:r>
            <a:r>
              <a:rPr lang="zh-CN" altLang="en-US" u="none"/>
              <a:t>如图所示的杨氏双缝干涉装置，若用单色自然光照射狭缝</a:t>
            </a:r>
            <a:r>
              <a:rPr lang="en-US" altLang="zh-CN" u="none"/>
              <a:t>S</a:t>
            </a:r>
            <a:r>
              <a:rPr lang="zh-CN" altLang="en-US" u="none"/>
              <a:t>，在屏幕上能看到干涉条纹。若在双缝</a:t>
            </a:r>
            <a:r>
              <a:rPr lang="en-US" altLang="zh-CN" u="none"/>
              <a:t>S</a:t>
            </a:r>
            <a:r>
              <a:rPr lang="en-US" altLang="zh-CN" u="none" baseline="-25000"/>
              <a:t>1</a:t>
            </a:r>
            <a:r>
              <a:rPr lang="zh-CN" altLang="en-US" u="none"/>
              <a:t>和</a:t>
            </a:r>
            <a:r>
              <a:rPr lang="en-US" altLang="zh-CN" u="none"/>
              <a:t>S</a:t>
            </a:r>
            <a:r>
              <a:rPr lang="en-US" altLang="zh-CN" u="none" baseline="-25000"/>
              <a:t>2</a:t>
            </a:r>
            <a:r>
              <a:rPr lang="zh-CN" altLang="en-US" u="none"/>
              <a:t>的前面分别加一同质同厚的偏振片</a:t>
            </a:r>
            <a:r>
              <a:rPr lang="en-US" altLang="zh-CN" u="none"/>
              <a:t>P</a:t>
            </a:r>
            <a:r>
              <a:rPr lang="en-US" altLang="zh-CN" u="none" baseline="-25000"/>
              <a:t>1</a:t>
            </a:r>
            <a:r>
              <a:rPr lang="zh-CN" altLang="en-US" u="none"/>
              <a:t>、</a:t>
            </a:r>
            <a:r>
              <a:rPr lang="en-US" altLang="zh-CN" u="none"/>
              <a:t>P</a:t>
            </a:r>
            <a:r>
              <a:rPr lang="en-US" altLang="zh-CN" u="none" baseline="-25000"/>
              <a:t>2</a:t>
            </a:r>
            <a:r>
              <a:rPr lang="zh-CN" altLang="en-US" u="none"/>
              <a:t>，则当</a:t>
            </a:r>
            <a:r>
              <a:rPr lang="en-US" altLang="zh-CN" u="none"/>
              <a:t>P</a:t>
            </a:r>
            <a:r>
              <a:rPr lang="en-US" altLang="zh-CN" u="none" baseline="-25000"/>
              <a:t>1</a:t>
            </a:r>
            <a:r>
              <a:rPr lang="zh-CN" altLang="en-US" u="none"/>
              <a:t>与</a:t>
            </a:r>
            <a:r>
              <a:rPr lang="en-US" altLang="zh-CN" u="none"/>
              <a:t>P</a:t>
            </a:r>
            <a:r>
              <a:rPr lang="en-US" altLang="zh-CN" u="none" baseline="-25000"/>
              <a:t>2</a:t>
            </a:r>
            <a:r>
              <a:rPr lang="zh-CN" altLang="en-US" u="none"/>
              <a:t>的偏振化方向相互</a:t>
            </a:r>
            <a:r>
              <a:rPr lang="zh-CN" altLang="en-US"/>
              <a:t>             </a:t>
            </a:r>
            <a:r>
              <a:rPr lang="zh-CN" altLang="en-US" u="none"/>
              <a:t>时，在屏幕上仍能看到很清晰的干涉条纹。 </a:t>
            </a:r>
            <a:endParaRPr lang="zh-CN" altLang="en-US" u="none"/>
          </a:p>
        </p:txBody>
      </p:sp>
      <p:sp>
        <p:nvSpPr>
          <p:cNvPr id="49197" name="Rectangle 45"/>
          <p:cNvSpPr>
            <a:spLocks noChangeArrowheads="1"/>
          </p:cNvSpPr>
          <p:nvPr/>
        </p:nvSpPr>
        <p:spPr bwMode="auto">
          <a:xfrm>
            <a:off x="468313" y="3644900"/>
            <a:ext cx="82296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>
                <a:solidFill>
                  <a:srgbClr val="FF0000"/>
                </a:solidFill>
              </a:rPr>
              <a:t>    </a:t>
            </a:r>
            <a:r>
              <a:rPr lang="zh-CN" altLang="en-US" u="none">
                <a:solidFill>
                  <a:srgbClr val="FF0000"/>
                </a:solidFill>
              </a:rPr>
              <a:t>解：</a:t>
            </a:r>
            <a:r>
              <a:rPr lang="zh-CN" altLang="en-US" u="none">
                <a:solidFill>
                  <a:srgbClr val="0000FF"/>
                </a:solidFill>
              </a:rPr>
              <a:t>当在双缝前加同质同厚的偏振片时，不会改变缝 </a:t>
            </a:r>
            <a:r>
              <a:rPr lang="en-US" altLang="zh-CN" u="none">
                <a:solidFill>
                  <a:srgbClr val="0000FF"/>
                </a:solidFill>
              </a:rPr>
              <a:t>S</a:t>
            </a:r>
            <a:r>
              <a:rPr lang="en-US" altLang="zh-CN" u="none" baseline="-25000">
                <a:solidFill>
                  <a:srgbClr val="0000FF"/>
                </a:solidFill>
              </a:rPr>
              <a:t>1</a:t>
            </a:r>
            <a:r>
              <a:rPr lang="zh-CN" altLang="en-US" u="none">
                <a:solidFill>
                  <a:srgbClr val="0000FF"/>
                </a:solidFill>
              </a:rPr>
              <a:t>和</a:t>
            </a:r>
            <a:endParaRPr lang="zh-CN" altLang="en-US" u="none">
              <a:solidFill>
                <a:srgbClr val="0000FF"/>
              </a:solidFill>
            </a:endParaRPr>
          </a:p>
          <a:p>
            <a:r>
              <a:rPr lang="en-US" altLang="zh-CN" u="none">
                <a:solidFill>
                  <a:srgbClr val="0000FF"/>
                </a:solidFill>
              </a:rPr>
              <a:t>S</a:t>
            </a:r>
            <a:r>
              <a:rPr lang="en-US" altLang="zh-CN" u="none" baseline="-25000">
                <a:solidFill>
                  <a:srgbClr val="0000FF"/>
                </a:solidFill>
              </a:rPr>
              <a:t>2</a:t>
            </a:r>
            <a:r>
              <a:rPr lang="zh-CN" altLang="en-US" u="none">
                <a:solidFill>
                  <a:srgbClr val="0000FF"/>
                </a:solidFill>
              </a:rPr>
              <a:t>到屏幕上任意一点的光程差，通过偏振片后，光的波长不</a:t>
            </a:r>
            <a:endParaRPr lang="zh-CN" altLang="en-US" u="none">
              <a:solidFill>
                <a:srgbClr val="0000FF"/>
              </a:solidFill>
            </a:endParaRPr>
          </a:p>
          <a:p>
            <a:r>
              <a:rPr lang="zh-CN" altLang="en-US" u="none">
                <a:solidFill>
                  <a:srgbClr val="0000FF"/>
                </a:solidFill>
              </a:rPr>
              <a:t>会改变，光矢量的振动方向发生变化。</a:t>
            </a:r>
            <a:endParaRPr lang="zh-CN" altLang="en-US" u="none">
              <a:solidFill>
                <a:srgbClr val="0000FF"/>
              </a:solidFill>
            </a:endParaRPr>
          </a:p>
        </p:txBody>
      </p:sp>
      <p:sp>
        <p:nvSpPr>
          <p:cNvPr id="30725" name="Rectangle 48"/>
          <p:cNvSpPr>
            <a:spLocks noChangeArrowheads="1"/>
          </p:cNvSpPr>
          <p:nvPr/>
        </p:nvSpPr>
        <p:spPr bwMode="auto">
          <a:xfrm>
            <a:off x="0" y="0"/>
            <a:ext cx="565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sz="1200">
                <a:ea typeface="宋体" pitchFamily="2" charset="-122"/>
              </a:rPr>
              <a:t>          </a:t>
            </a:r>
            <a:endParaRPr lang="en-US" altLang="zh-CN" b="0" u="none">
              <a:ea typeface="宋体" pitchFamily="2" charset="-122"/>
            </a:endParaRPr>
          </a:p>
        </p:txBody>
      </p:sp>
      <p:sp>
        <p:nvSpPr>
          <p:cNvPr id="30726" name="Rectangle 49"/>
          <p:cNvSpPr>
            <a:spLocks noChangeArrowheads="1"/>
          </p:cNvSpPr>
          <p:nvPr/>
        </p:nvSpPr>
        <p:spPr bwMode="auto">
          <a:xfrm>
            <a:off x="0" y="0"/>
            <a:ext cx="565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sz="1200">
                <a:ea typeface="宋体" pitchFamily="2" charset="-122"/>
              </a:rPr>
              <a:t>          </a:t>
            </a:r>
            <a:endParaRPr lang="en-US" altLang="zh-CN" b="0" u="none">
              <a:ea typeface="宋体" pitchFamily="2" charset="-122"/>
            </a:endParaRPr>
          </a:p>
        </p:txBody>
      </p:sp>
      <p:sp>
        <p:nvSpPr>
          <p:cNvPr id="30727" name="Rectangle 50"/>
          <p:cNvSpPr>
            <a:spLocks noChangeArrowheads="1"/>
          </p:cNvSpPr>
          <p:nvPr/>
        </p:nvSpPr>
        <p:spPr bwMode="auto">
          <a:xfrm>
            <a:off x="4441825" y="3200400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0728" name="Text Box 51"/>
          <p:cNvSpPr txBox="1">
            <a:spLocks noChangeArrowheads="1"/>
          </p:cNvSpPr>
          <p:nvPr/>
        </p:nvSpPr>
        <p:spPr bwMode="auto">
          <a:xfrm>
            <a:off x="2916238" y="476250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>
                <a:solidFill>
                  <a:srgbClr val="FF00FF"/>
                </a:solidFill>
              </a:rPr>
              <a:t>1.</a:t>
            </a:r>
            <a:r>
              <a:rPr lang="zh-CN" altLang="en-US" u="none">
                <a:solidFill>
                  <a:srgbClr val="FF00FF"/>
                </a:solidFill>
              </a:rPr>
              <a:t>平行或接近平行</a:t>
            </a:r>
            <a:r>
              <a:rPr lang="zh-CN" altLang="en-US"/>
              <a:t> </a:t>
            </a:r>
            <a:endParaRPr lang="zh-CN" altLang="en-US"/>
          </a:p>
        </p:txBody>
      </p:sp>
      <p:grpSp>
        <p:nvGrpSpPr>
          <p:cNvPr id="30729" name="Group 52"/>
          <p:cNvGrpSpPr/>
          <p:nvPr/>
        </p:nvGrpSpPr>
        <p:grpSpPr bwMode="auto">
          <a:xfrm>
            <a:off x="5940425" y="44450"/>
            <a:ext cx="2879725" cy="1511300"/>
            <a:chOff x="1557" y="1297"/>
            <a:chExt cx="1782" cy="1734"/>
          </a:xfrm>
        </p:grpSpPr>
        <p:sp>
          <p:nvSpPr>
            <p:cNvPr id="49205" name="Line 53"/>
            <p:cNvSpPr>
              <a:spLocks noChangeShapeType="1"/>
            </p:cNvSpPr>
            <p:nvPr/>
          </p:nvSpPr>
          <p:spPr bwMode="auto">
            <a:xfrm>
              <a:off x="2304" y="1353"/>
              <a:ext cx="0" cy="75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06" name="Line 54"/>
            <p:cNvSpPr>
              <a:spLocks noChangeShapeType="1"/>
            </p:cNvSpPr>
            <p:nvPr/>
          </p:nvSpPr>
          <p:spPr bwMode="auto">
            <a:xfrm>
              <a:off x="2304" y="2200"/>
              <a:ext cx="0" cy="75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07" name="Line 55"/>
            <p:cNvSpPr>
              <a:spLocks noChangeShapeType="1"/>
            </p:cNvSpPr>
            <p:nvPr/>
          </p:nvSpPr>
          <p:spPr bwMode="auto">
            <a:xfrm>
              <a:off x="1557" y="2160"/>
              <a:ext cx="7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08" name="Line 56"/>
            <p:cNvSpPr>
              <a:spLocks noChangeShapeType="1"/>
            </p:cNvSpPr>
            <p:nvPr/>
          </p:nvSpPr>
          <p:spPr bwMode="auto">
            <a:xfrm>
              <a:off x="2880" y="1297"/>
              <a:ext cx="0" cy="39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09" name="Line 57"/>
            <p:cNvSpPr>
              <a:spLocks noChangeShapeType="1"/>
            </p:cNvSpPr>
            <p:nvPr/>
          </p:nvSpPr>
          <p:spPr bwMode="auto">
            <a:xfrm>
              <a:off x="2880" y="1723"/>
              <a:ext cx="0" cy="85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0" name="Line 58"/>
            <p:cNvSpPr>
              <a:spLocks noChangeShapeType="1"/>
            </p:cNvSpPr>
            <p:nvPr/>
          </p:nvSpPr>
          <p:spPr bwMode="auto">
            <a:xfrm>
              <a:off x="2880" y="2641"/>
              <a:ext cx="0" cy="39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1" name="Line 59"/>
            <p:cNvSpPr>
              <a:spLocks noChangeShapeType="1"/>
            </p:cNvSpPr>
            <p:nvPr/>
          </p:nvSpPr>
          <p:spPr bwMode="auto">
            <a:xfrm flipV="1">
              <a:off x="2317" y="1712"/>
              <a:ext cx="563" cy="4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2" name="Line 60"/>
            <p:cNvSpPr>
              <a:spLocks noChangeShapeType="1"/>
            </p:cNvSpPr>
            <p:nvPr/>
          </p:nvSpPr>
          <p:spPr bwMode="auto">
            <a:xfrm>
              <a:off x="2244" y="2155"/>
              <a:ext cx="638" cy="43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3" name="Rectangle 61"/>
            <p:cNvSpPr>
              <a:spLocks noChangeArrowheads="1"/>
            </p:cNvSpPr>
            <p:nvPr/>
          </p:nvSpPr>
          <p:spPr bwMode="auto">
            <a:xfrm>
              <a:off x="2964" y="1554"/>
              <a:ext cx="107" cy="34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4" name="Rectangle 62"/>
            <p:cNvSpPr>
              <a:spLocks noChangeArrowheads="1"/>
            </p:cNvSpPr>
            <p:nvPr/>
          </p:nvSpPr>
          <p:spPr bwMode="auto">
            <a:xfrm>
              <a:off x="2975" y="2454"/>
              <a:ext cx="107" cy="341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215" name="WordArt 63"/>
            <p:cNvSpPr>
              <a:spLocks noChangeArrowheads="1" noChangeShapeType="1" noTextEdit="1"/>
            </p:cNvSpPr>
            <p:nvPr/>
          </p:nvSpPr>
          <p:spPr bwMode="auto">
            <a:xfrm>
              <a:off x="1859" y="2239"/>
              <a:ext cx="72" cy="13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S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16" name="WordArt 64"/>
            <p:cNvSpPr>
              <a:spLocks noChangeArrowheads="1" noChangeShapeType="1" noTextEdit="1"/>
            </p:cNvSpPr>
            <p:nvPr/>
          </p:nvSpPr>
          <p:spPr bwMode="auto">
            <a:xfrm>
              <a:off x="2513" y="1607"/>
              <a:ext cx="77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S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17" name="WordArt 65"/>
            <p:cNvSpPr>
              <a:spLocks noChangeArrowheads="1" noChangeShapeType="1" noTextEdit="1"/>
            </p:cNvSpPr>
            <p:nvPr/>
          </p:nvSpPr>
          <p:spPr bwMode="auto">
            <a:xfrm>
              <a:off x="2602" y="1725"/>
              <a:ext cx="67" cy="6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1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18" name="WordArt 66"/>
            <p:cNvSpPr>
              <a:spLocks noChangeArrowheads="1" noChangeShapeType="1" noTextEdit="1"/>
            </p:cNvSpPr>
            <p:nvPr/>
          </p:nvSpPr>
          <p:spPr bwMode="auto">
            <a:xfrm>
              <a:off x="2501" y="2463"/>
              <a:ext cx="77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S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19" name="WordArt 67"/>
            <p:cNvSpPr>
              <a:spLocks noChangeArrowheads="1" noChangeShapeType="1" noTextEdit="1"/>
            </p:cNvSpPr>
            <p:nvPr/>
          </p:nvSpPr>
          <p:spPr bwMode="auto">
            <a:xfrm>
              <a:off x="2590" y="2581"/>
              <a:ext cx="61" cy="8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2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20" name="WordArt 68"/>
            <p:cNvSpPr>
              <a:spLocks noChangeArrowheads="1" noChangeShapeType="1" noTextEdit="1"/>
            </p:cNvSpPr>
            <p:nvPr/>
          </p:nvSpPr>
          <p:spPr bwMode="auto">
            <a:xfrm>
              <a:off x="3189" y="1652"/>
              <a:ext cx="77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P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21" name="WordArt 69"/>
            <p:cNvSpPr>
              <a:spLocks noChangeArrowheads="1" noChangeShapeType="1" noTextEdit="1"/>
            </p:cNvSpPr>
            <p:nvPr/>
          </p:nvSpPr>
          <p:spPr bwMode="auto">
            <a:xfrm>
              <a:off x="3278" y="1770"/>
              <a:ext cx="61" cy="6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1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22" name="WordArt 70"/>
            <p:cNvSpPr>
              <a:spLocks noChangeArrowheads="1" noChangeShapeType="1" noTextEdit="1"/>
            </p:cNvSpPr>
            <p:nvPr/>
          </p:nvSpPr>
          <p:spPr bwMode="auto">
            <a:xfrm>
              <a:off x="3161" y="2552"/>
              <a:ext cx="77" cy="136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P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223" name="WordArt 71"/>
            <p:cNvSpPr>
              <a:spLocks noChangeArrowheads="1" noChangeShapeType="1" noTextEdit="1"/>
            </p:cNvSpPr>
            <p:nvPr/>
          </p:nvSpPr>
          <p:spPr bwMode="auto">
            <a:xfrm>
              <a:off x="3250" y="2659"/>
              <a:ext cx="60" cy="7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2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23875" y="5014913"/>
            <a:ext cx="85248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FF0000"/>
                </a:solidFill>
              </a:rPr>
              <a:t>光波的相干条件是：频率相同、振动方向相同、相位差恒定。</a:t>
            </a:r>
            <a:endParaRPr lang="zh-CN" altLang="en-US" u="none">
              <a:solidFill>
                <a:srgbClr val="FF0000"/>
              </a:solidFill>
            </a:endParaRPr>
          </a:p>
          <a:p>
            <a:r>
              <a:rPr lang="zh-CN" altLang="en-US" u="none">
                <a:solidFill>
                  <a:srgbClr val="0000FF"/>
                </a:solidFill>
              </a:rPr>
              <a:t>因而在屏幕上仍能看到清晰的干涉条纹，要求透过偏振片</a:t>
            </a:r>
            <a:r>
              <a:rPr lang="en-US" altLang="zh-CN" u="none">
                <a:solidFill>
                  <a:srgbClr val="0000FF"/>
                </a:solidFill>
              </a:rPr>
              <a:t>P</a:t>
            </a:r>
            <a:r>
              <a:rPr lang="en-US" altLang="zh-CN" u="none" baseline="-25000">
                <a:solidFill>
                  <a:srgbClr val="0000FF"/>
                </a:solidFill>
              </a:rPr>
              <a:t>1</a:t>
            </a:r>
            <a:endParaRPr lang="en-US" altLang="zh-CN" u="none" baseline="-25000">
              <a:solidFill>
                <a:srgbClr val="0000FF"/>
              </a:solidFill>
            </a:endParaRPr>
          </a:p>
          <a:p>
            <a:r>
              <a:rPr lang="zh-CN" altLang="en-US" u="none">
                <a:solidFill>
                  <a:srgbClr val="0000FF"/>
                </a:solidFill>
              </a:rPr>
              <a:t>和</a:t>
            </a:r>
            <a:r>
              <a:rPr lang="en-US" altLang="zh-CN" u="none">
                <a:solidFill>
                  <a:srgbClr val="0000FF"/>
                </a:solidFill>
              </a:rPr>
              <a:t>P</a:t>
            </a:r>
            <a:r>
              <a:rPr lang="en-US" altLang="zh-CN" u="none" baseline="-25000">
                <a:solidFill>
                  <a:srgbClr val="0000FF"/>
                </a:solidFill>
              </a:rPr>
              <a:t>2</a:t>
            </a:r>
            <a:r>
              <a:rPr lang="zh-CN" altLang="en-US" u="none">
                <a:solidFill>
                  <a:srgbClr val="0000FF"/>
                </a:solidFill>
              </a:rPr>
              <a:t>光波的振动方向相同，即</a:t>
            </a:r>
            <a:r>
              <a:rPr lang="en-US" altLang="zh-CN" u="none">
                <a:solidFill>
                  <a:srgbClr val="FF0000"/>
                </a:solidFill>
              </a:rPr>
              <a:t>P</a:t>
            </a:r>
            <a:r>
              <a:rPr lang="en-US" altLang="zh-CN" u="none" baseline="-25000">
                <a:solidFill>
                  <a:srgbClr val="FF0000"/>
                </a:solidFill>
              </a:rPr>
              <a:t>1</a:t>
            </a:r>
            <a:r>
              <a:rPr lang="zh-CN" altLang="en-US" u="none">
                <a:solidFill>
                  <a:srgbClr val="FF0000"/>
                </a:solidFill>
              </a:rPr>
              <a:t>与</a:t>
            </a:r>
            <a:r>
              <a:rPr lang="en-US" altLang="zh-CN" u="none">
                <a:solidFill>
                  <a:srgbClr val="FF0000"/>
                </a:solidFill>
              </a:rPr>
              <a:t>P</a:t>
            </a:r>
            <a:r>
              <a:rPr lang="en-US" altLang="zh-CN" u="none" baseline="-25000">
                <a:solidFill>
                  <a:srgbClr val="FF0000"/>
                </a:solidFill>
              </a:rPr>
              <a:t>2</a:t>
            </a:r>
            <a:r>
              <a:rPr lang="zh-CN" altLang="en-US" u="none">
                <a:solidFill>
                  <a:srgbClr val="FF0000"/>
                </a:solidFill>
              </a:rPr>
              <a:t>的偏振化方向相互平行</a:t>
            </a:r>
            <a:endParaRPr lang="zh-CN" altLang="en-US" u="none">
              <a:solidFill>
                <a:srgbClr val="FF0000"/>
              </a:solidFill>
            </a:endParaRPr>
          </a:p>
          <a:p>
            <a:r>
              <a:rPr lang="zh-CN" altLang="en-US" u="none">
                <a:solidFill>
                  <a:srgbClr val="FF0000"/>
                </a:solidFill>
              </a:rPr>
              <a:t>或接近平行</a:t>
            </a:r>
            <a:endParaRPr lang="zh-CN" altLang="en-US" u="none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7224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919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ChangeArrowheads="1"/>
          </p:cNvSpPr>
          <p:nvPr/>
        </p:nvSpPr>
        <p:spPr bwMode="auto">
          <a:xfrm>
            <a:off x="250825" y="1878013"/>
            <a:ext cx="89471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ea typeface="宋体" pitchFamily="2" charset="-122"/>
              </a:rPr>
              <a:t>2</a:t>
            </a:r>
            <a:r>
              <a:rPr lang="zh-CN" altLang="en-US" u="none">
                <a:ea typeface="宋体" pitchFamily="2" charset="-122"/>
              </a:rPr>
              <a:t>．</a:t>
            </a:r>
            <a:r>
              <a:rPr lang="zh-CN" altLang="en-US" u="none"/>
              <a:t>一束自然光以布儒斯特角入射到平板玻璃上，就偏振状态来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说反射光为</a:t>
            </a:r>
            <a:r>
              <a:rPr lang="zh-CN" altLang="en-US"/>
              <a:t>                           </a:t>
            </a:r>
            <a:r>
              <a:rPr lang="zh-CN" altLang="en-US" u="none"/>
              <a:t>，反射光矢量的振动方向</a:t>
            </a:r>
            <a:r>
              <a:rPr lang="zh-CN" altLang="en-US"/>
              <a:t>                </a:t>
            </a:r>
            <a:r>
              <a:rPr lang="zh-CN" altLang="en-US" u="none"/>
              <a:t>，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透射光为</a:t>
            </a:r>
            <a:r>
              <a:rPr lang="zh-CN" altLang="en-US"/>
              <a:t>                                </a:t>
            </a:r>
            <a:r>
              <a:rPr lang="zh-CN" altLang="en-US" u="none"/>
              <a:t>。</a:t>
            </a:r>
            <a:endParaRPr lang="zh-CN" altLang="en-US"/>
          </a:p>
        </p:txBody>
      </p:sp>
      <p:sp>
        <p:nvSpPr>
          <p:cNvPr id="31747" name="Rectangle 15"/>
          <p:cNvSpPr>
            <a:spLocks noChangeArrowheads="1"/>
          </p:cNvSpPr>
          <p:nvPr/>
        </p:nvSpPr>
        <p:spPr bwMode="auto">
          <a:xfrm>
            <a:off x="0" y="1560513"/>
            <a:ext cx="7572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sz="1200" u="none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1200" u="none">
                <a:ea typeface="宋体" pitchFamily="2" charset="-122"/>
              </a:rPr>
              <a:t> </a:t>
            </a:r>
            <a:endParaRPr lang="zh-CN" altLang="en-US" b="0" u="none">
              <a:ea typeface="宋体" pitchFamily="2" charset="-122"/>
            </a:endParaRPr>
          </a:p>
        </p:txBody>
      </p:sp>
      <p:sp>
        <p:nvSpPr>
          <p:cNvPr id="31748" name="WordArt 24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u="none" kern="10" dirty="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二．填空题： </a:t>
            </a:r>
            <a:endParaRPr lang="zh-CN" altLang="en-US" sz="3600" u="none" kern="10" dirty="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31749" name="Rectangle 25"/>
          <p:cNvSpPr>
            <a:spLocks noChangeArrowheads="1"/>
          </p:cNvSpPr>
          <p:nvPr/>
        </p:nvSpPr>
        <p:spPr bwMode="auto">
          <a:xfrm>
            <a:off x="0" y="0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sz="1200">
                <a:ea typeface="宋体" pitchFamily="2" charset="-122"/>
              </a:rPr>
              <a:t>   </a:t>
            </a:r>
            <a:endParaRPr lang="en-US" altLang="zh-CN" b="0" u="none">
              <a:ea typeface="宋体" pitchFamily="2" charset="-122"/>
            </a:endParaRPr>
          </a:p>
        </p:txBody>
      </p:sp>
      <p:sp>
        <p:nvSpPr>
          <p:cNvPr id="31750" name="Text Box 26"/>
          <p:cNvSpPr txBox="1">
            <a:spLocks noChangeArrowheads="1"/>
          </p:cNvSpPr>
          <p:nvPr/>
        </p:nvSpPr>
        <p:spPr bwMode="auto">
          <a:xfrm>
            <a:off x="395288" y="3429000"/>
            <a:ext cx="688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FF"/>
                </a:solidFill>
              </a:rPr>
              <a:t>解</a:t>
            </a:r>
            <a:r>
              <a:rPr lang="en-US" altLang="zh-CN" u="none">
                <a:solidFill>
                  <a:srgbClr val="0000FF"/>
                </a:solidFill>
              </a:rPr>
              <a:t>:</a:t>
            </a:r>
            <a:r>
              <a:rPr lang="zh-CN" altLang="en-US" u="none">
                <a:solidFill>
                  <a:srgbClr val="0000FF"/>
                </a:solidFill>
              </a:rPr>
              <a:t>完全</a:t>
            </a:r>
            <a:r>
              <a:rPr lang="en-US" altLang="zh-CN" u="none">
                <a:solidFill>
                  <a:srgbClr val="0000FF"/>
                </a:solidFill>
              </a:rPr>
              <a:t>(</a:t>
            </a:r>
            <a:r>
              <a:rPr lang="zh-CN" altLang="en-US" u="none">
                <a:solidFill>
                  <a:srgbClr val="0000FF"/>
                </a:solidFill>
              </a:rPr>
              <a:t>线</a:t>
            </a:r>
            <a:r>
              <a:rPr lang="en-US" altLang="zh-CN" u="none">
                <a:solidFill>
                  <a:srgbClr val="0000FF"/>
                </a:solidFill>
              </a:rPr>
              <a:t>)</a:t>
            </a:r>
            <a:r>
              <a:rPr lang="zh-CN" altLang="en-US" u="none">
                <a:solidFill>
                  <a:srgbClr val="0000FF"/>
                </a:solidFill>
              </a:rPr>
              <a:t>偏振光；垂直于入射面；部分偏振光。</a:t>
            </a:r>
            <a:endParaRPr lang="zh-CN" altLang="en-US" u="none">
              <a:solidFill>
                <a:srgbClr val="0000FF"/>
              </a:solidFill>
            </a:endParaRPr>
          </a:p>
        </p:txBody>
      </p:sp>
      <p:sp>
        <p:nvSpPr>
          <p:cNvPr id="55323" name="Text Box 27"/>
          <p:cNvSpPr txBox="1">
            <a:spLocks noChangeArrowheads="1"/>
          </p:cNvSpPr>
          <p:nvPr/>
        </p:nvSpPr>
        <p:spPr bwMode="auto">
          <a:xfrm>
            <a:off x="2628900" y="739775"/>
            <a:ext cx="640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完全</a:t>
            </a:r>
            <a:r>
              <a:rPr lang="en-US" altLang="zh-CN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u="none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偏振光；垂直于入射面；部分偏振光</a:t>
            </a:r>
            <a:endParaRPr lang="zh-CN" altLang="en-US" u="none" dirty="0"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5324" name="Text Box 28"/>
          <p:cNvSpPr txBox="1">
            <a:spLocks noChangeArrowheads="1"/>
          </p:cNvSpPr>
          <p:nvPr/>
        </p:nvSpPr>
        <p:spPr bwMode="auto">
          <a:xfrm>
            <a:off x="539750" y="4170363"/>
            <a:ext cx="780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FF0000"/>
                </a:solidFill>
              </a:rPr>
              <a:t>注意：不论入射光的偏振状态如何，只要以布儒斯特角入</a:t>
            </a:r>
            <a:endParaRPr lang="zh-CN" altLang="en-US" u="none">
              <a:solidFill>
                <a:srgbClr val="FF0000"/>
              </a:solidFill>
            </a:endParaRPr>
          </a:p>
          <a:p>
            <a:r>
              <a:rPr lang="zh-CN" altLang="en-US" u="none">
                <a:solidFill>
                  <a:srgbClr val="FF0000"/>
                </a:solidFill>
              </a:rPr>
              <a:t>射，得到的反射光只可能是垂直于入射面振动的光。</a:t>
            </a:r>
            <a:endParaRPr lang="zh-CN" altLang="en-US" u="none">
              <a:solidFill>
                <a:srgbClr val="FF000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3613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53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ChangeArrowheads="1"/>
          </p:cNvSpPr>
          <p:nvPr/>
        </p:nvSpPr>
        <p:spPr bwMode="auto">
          <a:xfrm>
            <a:off x="1857375" y="222567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endParaRPr lang="en-US" altLang="zh-CN" b="0" u="none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2771" name="Rectangle 11"/>
          <p:cNvSpPr>
            <a:spLocks noChangeArrowheads="1"/>
          </p:cNvSpPr>
          <p:nvPr/>
        </p:nvSpPr>
        <p:spPr bwMode="auto">
          <a:xfrm>
            <a:off x="1857375" y="4229100"/>
            <a:ext cx="2190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sz="1100" u="none"/>
              <a:t> </a:t>
            </a:r>
            <a:endParaRPr lang="en-US" altLang="zh-CN" b="0" u="none">
              <a:ea typeface="宋体" pitchFamily="2" charset="-122"/>
            </a:endParaRPr>
          </a:p>
        </p:txBody>
      </p:sp>
      <p:sp>
        <p:nvSpPr>
          <p:cNvPr id="32772" name="WordArt 13"/>
          <p:cNvSpPr>
            <a:spLocks noChangeArrowheads="1" noChangeShapeType="1" noTextEdit="1"/>
          </p:cNvSpPr>
          <p:nvPr/>
        </p:nvSpPr>
        <p:spPr bwMode="auto">
          <a:xfrm>
            <a:off x="395288" y="4048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u="none" kern="10" dirty="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二．填空题： </a:t>
            </a:r>
            <a:endParaRPr lang="zh-CN" altLang="en-US" sz="3600" u="none" kern="10" dirty="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32773" name="Text Box 14"/>
          <p:cNvSpPr txBox="1">
            <a:spLocks noChangeArrowheads="1"/>
          </p:cNvSpPr>
          <p:nvPr/>
        </p:nvSpPr>
        <p:spPr bwMode="auto">
          <a:xfrm>
            <a:off x="34925" y="1557338"/>
            <a:ext cx="90233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/>
              <a:t>3</a:t>
            </a:r>
            <a:r>
              <a:rPr lang="zh-CN" altLang="en-US" u="none"/>
              <a:t>．在以下五个图中，前边四个图表示线偏振光入射于两种介质分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界面上，最右边的图表示入射光是自然光，</a:t>
            </a:r>
            <a:r>
              <a:rPr lang="en-US" altLang="zh-CN" u="none"/>
              <a:t>n1</a:t>
            </a:r>
            <a:r>
              <a:rPr lang="zh-CN" altLang="en-US" u="none"/>
              <a:t>、</a:t>
            </a:r>
            <a:r>
              <a:rPr lang="en-US" altLang="zh-CN" u="none"/>
              <a:t>n2</a:t>
            </a:r>
            <a:r>
              <a:rPr lang="zh-CN" altLang="en-US" u="none"/>
              <a:t>为两种介质的</a:t>
            </a:r>
            <a:endParaRPr lang="zh-CN" altLang="en-US" u="none"/>
          </a:p>
          <a:p>
            <a:r>
              <a:rPr lang="zh-CN" altLang="en-US" u="none"/>
              <a:t>折射率，图中入射角                                       。试在图上画出实际</a:t>
            </a:r>
            <a:endParaRPr lang="zh-CN" altLang="en-US" u="none"/>
          </a:p>
          <a:p>
            <a:r>
              <a:rPr lang="zh-CN" altLang="en-US" u="none"/>
              <a:t>存在的折射光线和反射光线，并用点或短线把振动方向表示出来。</a:t>
            </a:r>
            <a:endParaRPr lang="zh-CN" altLang="en-US" u="none"/>
          </a:p>
          <a:p>
            <a:endParaRPr lang="en-US" altLang="zh-CN" u="none"/>
          </a:p>
        </p:txBody>
      </p:sp>
      <p:graphicFrame>
        <p:nvGraphicFramePr>
          <p:cNvPr id="32774" name="Object 15"/>
          <p:cNvGraphicFramePr>
            <a:graphicFrameLocks noChangeAspect="1"/>
          </p:cNvGraphicFramePr>
          <p:nvPr/>
        </p:nvGraphicFramePr>
        <p:xfrm>
          <a:off x="2905125" y="2492375"/>
          <a:ext cx="20399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Equation" r:id="rId1" imgW="1104900" imgH="228600" progId="Equation.DSMT4">
                  <p:embed/>
                </p:oleObj>
              </mc:Choice>
              <mc:Fallback>
                <p:oleObj name="Equation" r:id="rId1" imgW="110490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2492375"/>
                        <a:ext cx="20399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16"/>
          <p:cNvGraphicFramePr>
            <a:graphicFrameLocks noChangeAspect="1"/>
          </p:cNvGraphicFramePr>
          <p:nvPr/>
        </p:nvGraphicFramePr>
        <p:xfrm>
          <a:off x="5200650" y="2481263"/>
          <a:ext cx="7461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3" imgW="342900" imgH="228600" progId="Equation.DSMT4">
                  <p:embed/>
                </p:oleObj>
              </mc:Choice>
              <mc:Fallback>
                <p:oleObj name="Equation" r:id="rId3" imgW="3429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2481263"/>
                        <a:ext cx="7461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8" name="Rectangle 18"/>
          <p:cNvSpPr>
            <a:spLocks noChangeArrowheads="1"/>
          </p:cNvSpPr>
          <p:nvPr/>
        </p:nvSpPr>
        <p:spPr bwMode="auto">
          <a:xfrm>
            <a:off x="250825" y="3213100"/>
            <a:ext cx="8424863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0355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FF0000"/>
                </a:solidFill>
              </a:rPr>
              <a:t> </a:t>
            </a:r>
            <a:r>
              <a:rPr lang="zh-CN" altLang="en-US" u="none">
                <a:solidFill>
                  <a:srgbClr val="FF0000"/>
                </a:solidFill>
              </a:rPr>
              <a:t>解</a:t>
            </a:r>
            <a:r>
              <a:rPr lang="en-US" altLang="zh-CN" u="none">
                <a:solidFill>
                  <a:srgbClr val="FF0000"/>
                </a:solidFill>
              </a:rPr>
              <a:t>: </a:t>
            </a:r>
            <a:r>
              <a:rPr lang="zh-CN" altLang="en-US" u="none">
                <a:solidFill>
                  <a:srgbClr val="FF0000"/>
                </a:solidFill>
              </a:rPr>
              <a:t>不论入射光的偏振状态如何，只要以布儒斯特角入射，得到的反射光只可能是垂直于入射面振动的光。</a:t>
            </a:r>
            <a:endParaRPr lang="en-US" altLang="zh-CN" u="none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FF"/>
                </a:solidFill>
              </a:rPr>
              <a:t>如果入射的全是平行于入射面振动的光，则当以布儒斯特角入射时，不产生反射</a:t>
            </a:r>
            <a:r>
              <a:rPr lang="zh-CN" altLang="en-US" u="none">
                <a:ea typeface="宋体" pitchFamily="2" charset="-122"/>
              </a:rPr>
              <a:t>。</a:t>
            </a:r>
            <a:endParaRPr lang="zh-CN" altLang="en-US" u="none">
              <a:solidFill>
                <a:srgbClr val="0000FF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9750" y="4941888"/>
            <a:ext cx="813593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u="none"/>
              <a:t>当以非布儒斯特角入射时，得到的反射光和折射光都是完全偏振光。</a:t>
            </a:r>
            <a:endParaRPr lang="zh-CN" altLang="en-US" u="none">
              <a:solidFill>
                <a:srgbClr val="0000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68313" y="5781675"/>
            <a:ext cx="8118475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FF"/>
                </a:solidFill>
              </a:rPr>
              <a:t>若入射的全是垂直于入射面振动的光，入射角可任意，则得到的反射光和折射光都是完全偏振光。</a:t>
            </a:r>
            <a:endParaRPr lang="zh-CN" altLang="en-US" u="none">
              <a:solidFill>
                <a:srgbClr val="0000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 advTm="8353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3549650" y="2476500"/>
            <a:ext cx="2413000" cy="3009900"/>
            <a:chOff x="3549651" y="2476500"/>
            <a:chExt cx="2413000" cy="3009900"/>
          </a:xfrm>
        </p:grpSpPr>
        <p:sp>
          <p:nvSpPr>
            <p:cNvPr id="75857" name="Line 81"/>
            <p:cNvSpPr>
              <a:spLocks noChangeShapeType="1"/>
            </p:cNvSpPr>
            <p:nvPr/>
          </p:nvSpPr>
          <p:spPr bwMode="auto">
            <a:xfrm>
              <a:off x="3549651" y="3905250"/>
              <a:ext cx="2409825" cy="158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8" name="Line 82"/>
            <p:cNvSpPr>
              <a:spLocks noChangeShapeType="1"/>
            </p:cNvSpPr>
            <p:nvPr/>
          </p:nvSpPr>
          <p:spPr bwMode="auto">
            <a:xfrm>
              <a:off x="4691064" y="2476500"/>
              <a:ext cx="1587" cy="300990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9" name="Line 83"/>
            <p:cNvSpPr>
              <a:spLocks noChangeShapeType="1"/>
            </p:cNvSpPr>
            <p:nvPr/>
          </p:nvSpPr>
          <p:spPr bwMode="auto">
            <a:xfrm>
              <a:off x="3776664" y="2757488"/>
              <a:ext cx="914400" cy="114776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0" name="Line 84"/>
            <p:cNvSpPr>
              <a:spLocks noChangeShapeType="1"/>
            </p:cNvSpPr>
            <p:nvPr/>
          </p:nvSpPr>
          <p:spPr bwMode="auto">
            <a:xfrm>
              <a:off x="4711701" y="3905250"/>
              <a:ext cx="439738" cy="14398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1" name="Line 85"/>
            <p:cNvSpPr>
              <a:spLocks noChangeShapeType="1"/>
            </p:cNvSpPr>
            <p:nvPr/>
          </p:nvSpPr>
          <p:spPr bwMode="auto">
            <a:xfrm flipV="1">
              <a:off x="4691064" y="2676525"/>
              <a:ext cx="1127125" cy="12065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2" name="Freeform 86"/>
            <p:cNvSpPr/>
            <p:nvPr/>
          </p:nvSpPr>
          <p:spPr bwMode="auto">
            <a:xfrm>
              <a:off x="4473576" y="3578225"/>
              <a:ext cx="190500" cy="42863"/>
            </a:xfrm>
            <a:custGeom>
              <a:avLst/>
              <a:gdLst>
                <a:gd name="T0" fmla="*/ 25 w 25"/>
                <a:gd name="T1" fmla="*/ 0 h 190"/>
                <a:gd name="T2" fmla="*/ 5 w 25"/>
                <a:gd name="T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90">
                  <a:moveTo>
                    <a:pt x="25" y="0"/>
                  </a:moveTo>
                  <a:cubicBezTo>
                    <a:pt x="12" y="78"/>
                    <a:pt x="0" y="156"/>
                    <a:pt x="5" y="1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3" name="WordArt 87"/>
            <p:cNvSpPr>
              <a:spLocks noChangeArrowheads="1" noChangeShapeType="1" noTextEdit="1"/>
            </p:cNvSpPr>
            <p:nvPr/>
          </p:nvSpPr>
          <p:spPr bwMode="auto">
            <a:xfrm>
              <a:off x="4452938" y="3146425"/>
              <a:ext cx="128588" cy="28575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i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64" name="Line 88"/>
            <p:cNvSpPr>
              <a:spLocks noChangeShapeType="1"/>
            </p:cNvSpPr>
            <p:nvPr/>
          </p:nvSpPr>
          <p:spPr bwMode="auto">
            <a:xfrm flipV="1">
              <a:off x="3757614" y="2830513"/>
              <a:ext cx="354012" cy="2905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5" name="Line 89"/>
            <p:cNvSpPr>
              <a:spLocks noChangeShapeType="1"/>
            </p:cNvSpPr>
            <p:nvPr/>
          </p:nvSpPr>
          <p:spPr bwMode="auto">
            <a:xfrm flipV="1">
              <a:off x="3940176" y="3025775"/>
              <a:ext cx="354013" cy="2905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6" name="Line 90"/>
            <p:cNvSpPr>
              <a:spLocks noChangeShapeType="1"/>
            </p:cNvSpPr>
            <p:nvPr/>
          </p:nvSpPr>
          <p:spPr bwMode="auto">
            <a:xfrm flipV="1">
              <a:off x="4116389" y="3262313"/>
              <a:ext cx="354012" cy="2905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7" name="Line 91"/>
            <p:cNvSpPr>
              <a:spLocks noChangeShapeType="1"/>
            </p:cNvSpPr>
            <p:nvPr/>
          </p:nvSpPr>
          <p:spPr bwMode="auto">
            <a:xfrm flipV="1">
              <a:off x="4768851" y="4486275"/>
              <a:ext cx="320675" cy="1651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8" name="Line 92"/>
            <p:cNvSpPr>
              <a:spLocks noChangeShapeType="1"/>
            </p:cNvSpPr>
            <p:nvPr/>
          </p:nvSpPr>
          <p:spPr bwMode="auto">
            <a:xfrm flipV="1">
              <a:off x="4832351" y="4700588"/>
              <a:ext cx="312738" cy="1571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69" name="Line 93"/>
            <p:cNvSpPr>
              <a:spLocks noChangeShapeType="1"/>
            </p:cNvSpPr>
            <p:nvPr/>
          </p:nvSpPr>
          <p:spPr bwMode="auto">
            <a:xfrm flipV="1">
              <a:off x="4735514" y="4302125"/>
              <a:ext cx="303212" cy="1397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70" name="Line 94"/>
            <p:cNvSpPr>
              <a:spLocks noChangeShapeType="1"/>
            </p:cNvSpPr>
            <p:nvPr/>
          </p:nvSpPr>
          <p:spPr bwMode="auto">
            <a:xfrm>
              <a:off x="4794251" y="3532188"/>
              <a:ext cx="236538" cy="23653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71" name="Line 95"/>
            <p:cNvSpPr>
              <a:spLocks noChangeShapeType="1"/>
            </p:cNvSpPr>
            <p:nvPr/>
          </p:nvSpPr>
          <p:spPr bwMode="auto">
            <a:xfrm>
              <a:off x="4935539" y="3397250"/>
              <a:ext cx="236537" cy="2365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72" name="Line 96"/>
            <p:cNvSpPr>
              <a:spLocks noChangeShapeType="1"/>
            </p:cNvSpPr>
            <p:nvPr/>
          </p:nvSpPr>
          <p:spPr bwMode="auto">
            <a:xfrm>
              <a:off x="5078414" y="3254375"/>
              <a:ext cx="236537" cy="2365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88" name="WordArt 112"/>
            <p:cNvSpPr>
              <a:spLocks noChangeArrowheads="1" noChangeShapeType="1" noTextEdit="1"/>
            </p:cNvSpPr>
            <p:nvPr/>
          </p:nvSpPr>
          <p:spPr bwMode="auto">
            <a:xfrm>
              <a:off x="5634038" y="3497263"/>
              <a:ext cx="212725" cy="28575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n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89" name="WordArt 113"/>
            <p:cNvSpPr>
              <a:spLocks noChangeArrowheads="1" noChangeShapeType="1" noTextEdit="1"/>
            </p:cNvSpPr>
            <p:nvPr/>
          </p:nvSpPr>
          <p:spPr bwMode="auto">
            <a:xfrm>
              <a:off x="5842001" y="3657600"/>
              <a:ext cx="93663" cy="1793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1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0" name="WordArt 114"/>
            <p:cNvSpPr>
              <a:spLocks noChangeArrowheads="1" noChangeShapeType="1" noTextEdit="1"/>
            </p:cNvSpPr>
            <p:nvPr/>
          </p:nvSpPr>
          <p:spPr bwMode="auto">
            <a:xfrm>
              <a:off x="5643563" y="4000500"/>
              <a:ext cx="212725" cy="28575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n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1" name="WordArt 115"/>
            <p:cNvSpPr>
              <a:spLocks noChangeArrowheads="1" noChangeShapeType="1" noTextEdit="1"/>
            </p:cNvSpPr>
            <p:nvPr/>
          </p:nvSpPr>
          <p:spPr bwMode="auto">
            <a:xfrm>
              <a:off x="5851526" y="4160838"/>
              <a:ext cx="111125" cy="1619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2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250825" y="2420938"/>
            <a:ext cx="2446338" cy="3009900"/>
            <a:chOff x="250825" y="2420938"/>
            <a:chExt cx="2446338" cy="3009900"/>
          </a:xfrm>
        </p:grpSpPr>
        <p:sp>
          <p:nvSpPr>
            <p:cNvPr id="75840" name="Line 64"/>
            <p:cNvSpPr>
              <a:spLocks noChangeShapeType="1"/>
            </p:cNvSpPr>
            <p:nvPr/>
          </p:nvSpPr>
          <p:spPr bwMode="auto">
            <a:xfrm>
              <a:off x="250825" y="3849688"/>
              <a:ext cx="2409825" cy="1587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2" name="Line 66"/>
            <p:cNvSpPr>
              <a:spLocks noChangeShapeType="1"/>
            </p:cNvSpPr>
            <p:nvPr/>
          </p:nvSpPr>
          <p:spPr bwMode="auto">
            <a:xfrm>
              <a:off x="1392238" y="2420938"/>
              <a:ext cx="1587" cy="300990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3" name="Line 67"/>
            <p:cNvSpPr>
              <a:spLocks noChangeShapeType="1"/>
            </p:cNvSpPr>
            <p:nvPr/>
          </p:nvSpPr>
          <p:spPr bwMode="auto">
            <a:xfrm>
              <a:off x="477838" y="2701925"/>
              <a:ext cx="914400" cy="11477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4" name="Line 68"/>
            <p:cNvSpPr>
              <a:spLocks noChangeShapeType="1"/>
            </p:cNvSpPr>
            <p:nvPr/>
          </p:nvSpPr>
          <p:spPr bwMode="auto">
            <a:xfrm>
              <a:off x="1412875" y="3849688"/>
              <a:ext cx="439738" cy="143986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5" name="Line 69"/>
            <p:cNvSpPr>
              <a:spLocks noChangeShapeType="1"/>
            </p:cNvSpPr>
            <p:nvPr/>
          </p:nvSpPr>
          <p:spPr bwMode="auto">
            <a:xfrm flipV="1">
              <a:off x="1392238" y="2620963"/>
              <a:ext cx="1127125" cy="12065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6" name="Oval 70"/>
            <p:cNvSpPr>
              <a:spLocks noChangeArrowheads="1"/>
            </p:cNvSpPr>
            <p:nvPr/>
          </p:nvSpPr>
          <p:spPr bwMode="auto">
            <a:xfrm>
              <a:off x="581025" y="2854325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7" name="Oval 71"/>
            <p:cNvSpPr>
              <a:spLocks noChangeArrowheads="1"/>
            </p:cNvSpPr>
            <p:nvPr/>
          </p:nvSpPr>
          <p:spPr bwMode="auto">
            <a:xfrm>
              <a:off x="741363" y="3048000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8" name="Oval 72"/>
            <p:cNvSpPr>
              <a:spLocks noChangeArrowheads="1"/>
            </p:cNvSpPr>
            <p:nvPr/>
          </p:nvSpPr>
          <p:spPr bwMode="auto">
            <a:xfrm>
              <a:off x="923925" y="3295650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49" name="Oval 73"/>
            <p:cNvSpPr>
              <a:spLocks noChangeArrowheads="1"/>
            </p:cNvSpPr>
            <p:nvPr/>
          </p:nvSpPr>
          <p:spPr bwMode="auto">
            <a:xfrm>
              <a:off x="1460500" y="4133850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0" name="Oval 74"/>
            <p:cNvSpPr>
              <a:spLocks noChangeArrowheads="1"/>
            </p:cNvSpPr>
            <p:nvPr/>
          </p:nvSpPr>
          <p:spPr bwMode="auto">
            <a:xfrm>
              <a:off x="1546225" y="4403725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1" name="Oval 75"/>
            <p:cNvSpPr>
              <a:spLocks noChangeArrowheads="1"/>
            </p:cNvSpPr>
            <p:nvPr/>
          </p:nvSpPr>
          <p:spPr bwMode="auto">
            <a:xfrm>
              <a:off x="1630363" y="4683125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2" name="Oval 76"/>
            <p:cNvSpPr>
              <a:spLocks noChangeArrowheads="1"/>
            </p:cNvSpPr>
            <p:nvPr/>
          </p:nvSpPr>
          <p:spPr bwMode="auto">
            <a:xfrm>
              <a:off x="1612900" y="3467100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3" name="Oval 77"/>
            <p:cNvSpPr>
              <a:spLocks noChangeArrowheads="1"/>
            </p:cNvSpPr>
            <p:nvPr/>
          </p:nvSpPr>
          <p:spPr bwMode="auto">
            <a:xfrm>
              <a:off x="1828800" y="3241675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4" name="Oval 78"/>
            <p:cNvSpPr>
              <a:spLocks noChangeArrowheads="1"/>
            </p:cNvSpPr>
            <p:nvPr/>
          </p:nvSpPr>
          <p:spPr bwMode="auto">
            <a:xfrm>
              <a:off x="2044700" y="2994025"/>
              <a:ext cx="123825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5" name="Freeform 79"/>
            <p:cNvSpPr/>
            <p:nvPr/>
          </p:nvSpPr>
          <p:spPr bwMode="auto">
            <a:xfrm>
              <a:off x="1174750" y="3522663"/>
              <a:ext cx="190500" cy="42862"/>
            </a:xfrm>
            <a:custGeom>
              <a:avLst/>
              <a:gdLst>
                <a:gd name="T0" fmla="*/ 25 w 25"/>
                <a:gd name="T1" fmla="*/ 0 h 190"/>
                <a:gd name="T2" fmla="*/ 5 w 25"/>
                <a:gd name="T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90">
                  <a:moveTo>
                    <a:pt x="25" y="0"/>
                  </a:moveTo>
                  <a:cubicBezTo>
                    <a:pt x="12" y="78"/>
                    <a:pt x="0" y="156"/>
                    <a:pt x="5" y="1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856" name="WordArt 80"/>
            <p:cNvSpPr>
              <a:spLocks noChangeArrowheads="1" noChangeShapeType="1" noTextEdit="1"/>
            </p:cNvSpPr>
            <p:nvPr/>
          </p:nvSpPr>
          <p:spPr bwMode="auto">
            <a:xfrm>
              <a:off x="1133476" y="3135313"/>
              <a:ext cx="173038" cy="33020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 dirty="0" err="1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i</a:t>
              </a:r>
              <a:endPara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6" name="WordArt 120"/>
            <p:cNvSpPr>
              <a:spLocks noChangeArrowheads="1" noChangeShapeType="1" noTextEdit="1"/>
            </p:cNvSpPr>
            <p:nvPr/>
          </p:nvSpPr>
          <p:spPr bwMode="auto">
            <a:xfrm>
              <a:off x="2368551" y="3454400"/>
              <a:ext cx="212725" cy="28575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 dirty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n</a:t>
              </a:r>
              <a:endPara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7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2576513" y="3614738"/>
              <a:ext cx="93663" cy="179387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1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8" name="WordArt 122"/>
            <p:cNvSpPr>
              <a:spLocks noChangeArrowheads="1" noChangeShapeType="1" noTextEdit="1"/>
            </p:cNvSpPr>
            <p:nvPr/>
          </p:nvSpPr>
          <p:spPr bwMode="auto">
            <a:xfrm>
              <a:off x="2378076" y="3957638"/>
              <a:ext cx="212725" cy="28575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n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899" name="WordArt 123"/>
            <p:cNvSpPr>
              <a:spLocks noChangeArrowheads="1" noChangeShapeType="1" noTextEdit="1"/>
            </p:cNvSpPr>
            <p:nvPr/>
          </p:nvSpPr>
          <p:spPr bwMode="auto">
            <a:xfrm>
              <a:off x="2586038" y="4117975"/>
              <a:ext cx="111125" cy="16192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2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33796" name="WordArt 124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u="none" kern="10" dirty="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二．填空题： </a:t>
            </a:r>
            <a:endParaRPr lang="zh-CN" altLang="en-US" sz="3600" u="none" kern="10" dirty="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530975" y="2470150"/>
            <a:ext cx="2409825" cy="3009900"/>
            <a:chOff x="6530975" y="2470150"/>
            <a:chExt cx="2409825" cy="3009900"/>
          </a:xfrm>
        </p:grpSpPr>
        <p:grpSp>
          <p:nvGrpSpPr>
            <p:cNvPr id="33799" name="组合 3"/>
            <p:cNvGrpSpPr/>
            <p:nvPr/>
          </p:nvGrpSpPr>
          <p:grpSpPr bwMode="auto">
            <a:xfrm>
              <a:off x="6530975" y="2470150"/>
              <a:ext cx="2409825" cy="3009900"/>
              <a:chOff x="6530976" y="2470150"/>
              <a:chExt cx="2409825" cy="3009900"/>
            </a:xfrm>
          </p:grpSpPr>
          <p:sp>
            <p:nvSpPr>
              <p:cNvPr id="75873" name="Line 97"/>
              <p:cNvSpPr>
                <a:spLocks noChangeShapeType="1"/>
              </p:cNvSpPr>
              <p:nvPr/>
            </p:nvSpPr>
            <p:spPr bwMode="auto">
              <a:xfrm>
                <a:off x="6530976" y="3898900"/>
                <a:ext cx="2409825" cy="15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4" name="Line 98"/>
              <p:cNvSpPr>
                <a:spLocks noChangeShapeType="1"/>
              </p:cNvSpPr>
              <p:nvPr/>
            </p:nvSpPr>
            <p:spPr bwMode="auto">
              <a:xfrm>
                <a:off x="7672389" y="2470150"/>
                <a:ext cx="1587" cy="300990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5" name="Line 99"/>
              <p:cNvSpPr>
                <a:spLocks noChangeShapeType="1"/>
              </p:cNvSpPr>
              <p:nvPr/>
            </p:nvSpPr>
            <p:spPr bwMode="auto">
              <a:xfrm>
                <a:off x="6757989" y="2751138"/>
                <a:ext cx="914400" cy="114776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6" name="Line 100"/>
              <p:cNvSpPr>
                <a:spLocks noChangeShapeType="1"/>
              </p:cNvSpPr>
              <p:nvPr/>
            </p:nvSpPr>
            <p:spPr bwMode="auto">
              <a:xfrm>
                <a:off x="7693026" y="3898900"/>
                <a:ext cx="439738" cy="143986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7" name="Line 101"/>
              <p:cNvSpPr>
                <a:spLocks noChangeShapeType="1"/>
              </p:cNvSpPr>
              <p:nvPr/>
            </p:nvSpPr>
            <p:spPr bwMode="auto">
              <a:xfrm flipV="1">
                <a:off x="7672389" y="2670175"/>
                <a:ext cx="1127125" cy="12065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8" name="Oval 102"/>
              <p:cNvSpPr>
                <a:spLocks noChangeArrowheads="1"/>
              </p:cNvSpPr>
              <p:nvPr/>
            </p:nvSpPr>
            <p:spPr bwMode="auto">
              <a:xfrm>
                <a:off x="6861176" y="2903538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79" name="Oval 103"/>
              <p:cNvSpPr>
                <a:spLocks noChangeArrowheads="1"/>
              </p:cNvSpPr>
              <p:nvPr/>
            </p:nvSpPr>
            <p:spPr bwMode="auto">
              <a:xfrm>
                <a:off x="7021514" y="3097213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0" name="Oval 104"/>
              <p:cNvSpPr>
                <a:spLocks noChangeArrowheads="1"/>
              </p:cNvSpPr>
              <p:nvPr/>
            </p:nvSpPr>
            <p:spPr bwMode="auto">
              <a:xfrm>
                <a:off x="7204076" y="3344863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1" name="Oval 105"/>
              <p:cNvSpPr>
                <a:spLocks noChangeArrowheads="1"/>
              </p:cNvSpPr>
              <p:nvPr/>
            </p:nvSpPr>
            <p:spPr bwMode="auto">
              <a:xfrm>
                <a:off x="7740651" y="4183063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2" name="Oval 106"/>
              <p:cNvSpPr>
                <a:spLocks noChangeArrowheads="1"/>
              </p:cNvSpPr>
              <p:nvPr/>
            </p:nvSpPr>
            <p:spPr bwMode="auto">
              <a:xfrm>
                <a:off x="7893051" y="3516313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3" name="Oval 107"/>
              <p:cNvSpPr>
                <a:spLocks noChangeArrowheads="1"/>
              </p:cNvSpPr>
              <p:nvPr/>
            </p:nvSpPr>
            <p:spPr bwMode="auto">
              <a:xfrm>
                <a:off x="8108951" y="3290888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4" name="Freeform 108"/>
              <p:cNvSpPr/>
              <p:nvPr/>
            </p:nvSpPr>
            <p:spPr bwMode="auto">
              <a:xfrm>
                <a:off x="7454901" y="3571875"/>
                <a:ext cx="190500" cy="42863"/>
              </a:xfrm>
              <a:custGeom>
                <a:avLst/>
                <a:gdLst>
                  <a:gd name="T0" fmla="*/ 25 w 25"/>
                  <a:gd name="T1" fmla="*/ 0 h 190"/>
                  <a:gd name="T2" fmla="*/ 5 w 25"/>
                  <a:gd name="T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" h="190">
                    <a:moveTo>
                      <a:pt x="25" y="0"/>
                    </a:moveTo>
                    <a:cubicBezTo>
                      <a:pt x="12" y="78"/>
                      <a:pt x="0" y="156"/>
                      <a:pt x="5" y="19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85" name="WordArt 1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34263" y="3140075"/>
                <a:ext cx="128588" cy="2857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 dirty="0" err="1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 dirty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5886" name="WordArt 1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7558088" y="3300413"/>
                <a:ext cx="60325" cy="17145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5887" name="Oval 111"/>
              <p:cNvSpPr>
                <a:spLocks noChangeArrowheads="1"/>
              </p:cNvSpPr>
              <p:nvPr/>
            </p:nvSpPr>
            <p:spPr bwMode="auto">
              <a:xfrm>
                <a:off x="7832726" y="4484688"/>
                <a:ext cx="123825" cy="11588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892" name="WordArt 116"/>
              <p:cNvSpPr>
                <a:spLocks noChangeArrowheads="1" noChangeShapeType="1" noTextEdit="1"/>
              </p:cNvSpPr>
              <p:nvPr/>
            </p:nvSpPr>
            <p:spPr bwMode="auto">
              <a:xfrm>
                <a:off x="8609013" y="3462338"/>
                <a:ext cx="212725" cy="35718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5893" name="WordArt 117"/>
              <p:cNvSpPr>
                <a:spLocks noChangeArrowheads="1" noChangeShapeType="1" noTextEdit="1"/>
              </p:cNvSpPr>
              <p:nvPr/>
            </p:nvSpPr>
            <p:spPr bwMode="auto">
              <a:xfrm>
                <a:off x="8816976" y="3649663"/>
                <a:ext cx="93663" cy="22383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5894" name="WordArt 118"/>
              <p:cNvSpPr>
                <a:spLocks noChangeArrowheads="1" noChangeShapeType="1" noTextEdit="1"/>
              </p:cNvSpPr>
              <p:nvPr/>
            </p:nvSpPr>
            <p:spPr bwMode="auto">
              <a:xfrm>
                <a:off x="8618538" y="3965575"/>
                <a:ext cx="212725" cy="357187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5895" name="WordArt 119"/>
              <p:cNvSpPr>
                <a:spLocks noChangeArrowheads="1" noChangeShapeType="1" noTextEdit="1"/>
              </p:cNvSpPr>
              <p:nvPr/>
            </p:nvSpPr>
            <p:spPr bwMode="auto">
              <a:xfrm>
                <a:off x="8826501" y="4157663"/>
                <a:ext cx="111125" cy="20161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33800" name="Group 68"/>
            <p:cNvGrpSpPr/>
            <p:nvPr/>
          </p:nvGrpSpPr>
          <p:grpSpPr bwMode="auto">
            <a:xfrm>
              <a:off x="7755731" y="3793107"/>
              <a:ext cx="115887" cy="198437"/>
              <a:chOff x="6120" y="7602"/>
              <a:chExt cx="181" cy="312"/>
            </a:xfrm>
          </p:grpSpPr>
          <p:sp>
            <p:nvSpPr>
              <p:cNvPr id="33801" name="Line 69"/>
              <p:cNvSpPr>
                <a:spLocks noChangeShapeType="1"/>
              </p:cNvSpPr>
              <p:nvPr/>
            </p:nvSpPr>
            <p:spPr bwMode="auto">
              <a:xfrm>
                <a:off x="6120" y="7602"/>
                <a:ext cx="181" cy="1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02" name="Line 70"/>
              <p:cNvSpPr>
                <a:spLocks noChangeShapeType="1"/>
              </p:cNvSpPr>
              <p:nvPr/>
            </p:nvSpPr>
            <p:spPr bwMode="auto">
              <a:xfrm flipH="1">
                <a:off x="6120" y="775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6162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WordArt 88"/>
          <p:cNvSpPr>
            <a:spLocks noChangeArrowheads="1" noChangeShapeType="1" noTextEdit="1"/>
          </p:cNvSpPr>
          <p:nvPr/>
        </p:nvSpPr>
        <p:spPr bwMode="auto">
          <a:xfrm>
            <a:off x="395288" y="620713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u="none" kern="10" dirty="0">
                <a:ln w="9525">
                  <a:solidFill>
                    <a:srgbClr val="9933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二．填空题： </a:t>
            </a:r>
            <a:endParaRPr lang="zh-CN" altLang="en-US" sz="3600" u="none" kern="10" dirty="0">
              <a:ln w="9525">
                <a:solidFill>
                  <a:srgbClr val="9933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5068888" y="2479675"/>
            <a:ext cx="2671762" cy="3036888"/>
            <a:chOff x="5068888" y="2479675"/>
            <a:chExt cx="2671762" cy="3036888"/>
          </a:xfrm>
        </p:grpSpPr>
        <p:grpSp>
          <p:nvGrpSpPr>
            <p:cNvPr id="34844" name="组合 2"/>
            <p:cNvGrpSpPr/>
            <p:nvPr/>
          </p:nvGrpSpPr>
          <p:grpSpPr bwMode="auto">
            <a:xfrm>
              <a:off x="5068888" y="2479675"/>
              <a:ext cx="2671762" cy="3036888"/>
              <a:chOff x="5068422" y="2480192"/>
              <a:chExt cx="2672228" cy="3036371"/>
            </a:xfrm>
          </p:grpSpPr>
          <p:sp>
            <p:nvSpPr>
              <p:cNvPr id="76848" name="Line 48"/>
              <p:cNvSpPr>
                <a:spLocks noChangeShapeType="1"/>
              </p:cNvSpPr>
              <p:nvPr/>
            </p:nvSpPr>
            <p:spPr bwMode="auto">
              <a:xfrm>
                <a:off x="5068422" y="3921397"/>
                <a:ext cx="2672228" cy="158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49" name="Line 49"/>
              <p:cNvSpPr>
                <a:spLocks noChangeShapeType="1"/>
              </p:cNvSpPr>
              <p:nvPr/>
            </p:nvSpPr>
            <p:spPr bwMode="auto">
              <a:xfrm>
                <a:off x="6333880" y="2480192"/>
                <a:ext cx="1588" cy="3036371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0" name="Line 50"/>
              <p:cNvSpPr>
                <a:spLocks noChangeShapeType="1"/>
              </p:cNvSpPr>
              <p:nvPr/>
            </p:nvSpPr>
            <p:spPr bwMode="auto">
              <a:xfrm>
                <a:off x="5320878" y="2764307"/>
                <a:ext cx="1013002" cy="115709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1" name="Line 51"/>
              <p:cNvSpPr>
                <a:spLocks noChangeShapeType="1"/>
              </p:cNvSpPr>
              <p:nvPr/>
            </p:nvSpPr>
            <p:spPr bwMode="auto">
              <a:xfrm>
                <a:off x="6357697" y="3921397"/>
                <a:ext cx="487447" cy="145231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2" name="Line 52"/>
              <p:cNvSpPr>
                <a:spLocks noChangeShapeType="1"/>
              </p:cNvSpPr>
              <p:nvPr/>
            </p:nvSpPr>
            <p:spPr bwMode="auto">
              <a:xfrm flipV="1">
                <a:off x="6333880" y="2681771"/>
                <a:ext cx="1249581" cy="121740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3" name="Oval 53"/>
              <p:cNvSpPr>
                <a:spLocks noChangeArrowheads="1"/>
              </p:cNvSpPr>
              <p:nvPr/>
            </p:nvSpPr>
            <p:spPr bwMode="auto">
              <a:xfrm>
                <a:off x="5435198" y="2916681"/>
                <a:ext cx="136549" cy="11745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4" name="Oval 54"/>
              <p:cNvSpPr>
                <a:spLocks noChangeArrowheads="1"/>
              </p:cNvSpPr>
              <p:nvPr/>
            </p:nvSpPr>
            <p:spPr bwMode="auto">
              <a:xfrm>
                <a:off x="5613029" y="3113497"/>
                <a:ext cx="136549" cy="11586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5" name="Oval 55"/>
              <p:cNvSpPr>
                <a:spLocks noChangeArrowheads="1"/>
              </p:cNvSpPr>
              <p:nvPr/>
            </p:nvSpPr>
            <p:spPr bwMode="auto">
              <a:xfrm>
                <a:off x="5814677" y="3362692"/>
                <a:ext cx="138136" cy="11745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6" name="Oval 56"/>
              <p:cNvSpPr>
                <a:spLocks noChangeArrowheads="1"/>
              </p:cNvSpPr>
              <p:nvPr/>
            </p:nvSpPr>
            <p:spPr bwMode="auto">
              <a:xfrm>
                <a:off x="6410093" y="4208686"/>
                <a:ext cx="136549" cy="11586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7" name="Oval 57"/>
              <p:cNvSpPr>
                <a:spLocks noChangeArrowheads="1"/>
              </p:cNvSpPr>
              <p:nvPr/>
            </p:nvSpPr>
            <p:spPr bwMode="auto">
              <a:xfrm>
                <a:off x="6578397" y="3535700"/>
                <a:ext cx="138137" cy="11745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8" name="Oval 58"/>
              <p:cNvSpPr>
                <a:spLocks noChangeArrowheads="1"/>
              </p:cNvSpPr>
              <p:nvPr/>
            </p:nvSpPr>
            <p:spPr bwMode="auto">
              <a:xfrm>
                <a:off x="6818152" y="3308726"/>
                <a:ext cx="138136" cy="11586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59" name="Oval 59"/>
              <p:cNvSpPr>
                <a:spLocks noChangeArrowheads="1"/>
              </p:cNvSpPr>
              <p:nvPr/>
            </p:nvSpPr>
            <p:spPr bwMode="auto">
              <a:xfrm>
                <a:off x="7057906" y="3057944"/>
                <a:ext cx="136549" cy="11745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0" name="Freeform 60"/>
              <p:cNvSpPr/>
              <p:nvPr/>
            </p:nvSpPr>
            <p:spPr bwMode="auto">
              <a:xfrm>
                <a:off x="6092538" y="3591253"/>
                <a:ext cx="211175" cy="42856"/>
              </a:xfrm>
              <a:custGeom>
                <a:avLst/>
                <a:gdLst>
                  <a:gd name="T0" fmla="*/ 25 w 25"/>
                  <a:gd name="T1" fmla="*/ 0 h 190"/>
                  <a:gd name="T2" fmla="*/ 5 w 25"/>
                  <a:gd name="T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" h="190">
                    <a:moveTo>
                      <a:pt x="25" y="0"/>
                    </a:moveTo>
                    <a:cubicBezTo>
                      <a:pt x="12" y="78"/>
                      <a:pt x="0" y="156"/>
                      <a:pt x="5" y="19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1" name="WordArt 61"/>
              <p:cNvSpPr>
                <a:spLocks noChangeArrowheads="1" noChangeShapeType="1" noTextEdit="1"/>
              </p:cNvSpPr>
              <p:nvPr/>
            </p:nvSpPr>
            <p:spPr bwMode="auto">
              <a:xfrm>
                <a:off x="6070067" y="3156009"/>
                <a:ext cx="142589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62" name="Line 62"/>
              <p:cNvSpPr>
                <a:spLocks noChangeShapeType="1"/>
              </p:cNvSpPr>
              <p:nvPr/>
            </p:nvSpPr>
            <p:spPr bwMode="auto">
              <a:xfrm flipV="1">
                <a:off x="5298649" y="2837319"/>
                <a:ext cx="392181" cy="29363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3" name="Line 63"/>
              <p:cNvSpPr>
                <a:spLocks noChangeShapeType="1"/>
              </p:cNvSpPr>
              <p:nvPr/>
            </p:nvSpPr>
            <p:spPr bwMode="auto">
              <a:xfrm flipV="1">
                <a:off x="5501885" y="3034136"/>
                <a:ext cx="392181" cy="29363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4" name="Line 64"/>
              <p:cNvSpPr>
                <a:spLocks noChangeShapeType="1"/>
              </p:cNvSpPr>
              <p:nvPr/>
            </p:nvSpPr>
            <p:spPr bwMode="auto">
              <a:xfrm flipV="1">
                <a:off x="5697182" y="3272220"/>
                <a:ext cx="392180" cy="29363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5" name="Line 65"/>
              <p:cNvSpPr>
                <a:spLocks noChangeShapeType="1"/>
              </p:cNvSpPr>
              <p:nvPr/>
            </p:nvSpPr>
            <p:spPr bwMode="auto">
              <a:xfrm flipV="1">
                <a:off x="6411681" y="4515021"/>
                <a:ext cx="392180" cy="15872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6" name="Line 66"/>
              <p:cNvSpPr>
                <a:spLocks noChangeShapeType="1"/>
              </p:cNvSpPr>
              <p:nvPr/>
            </p:nvSpPr>
            <p:spPr bwMode="auto">
              <a:xfrm flipV="1">
                <a:off x="6491070" y="4740407"/>
                <a:ext cx="392180" cy="15872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7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207375" y="3317756"/>
                <a:ext cx="66894" cy="17295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4" name="WordArt 84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61832" y="3479504"/>
                <a:ext cx="235888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5" name="WordArt 85"/>
              <p:cNvSpPr>
                <a:spLocks noChangeArrowheads="1" noChangeShapeType="1" noTextEdit="1"/>
              </p:cNvSpPr>
              <p:nvPr/>
            </p:nvSpPr>
            <p:spPr bwMode="auto">
              <a:xfrm>
                <a:off x="7492439" y="3641252"/>
                <a:ext cx="103861" cy="18096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6" name="WordArt 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7272394" y="3987167"/>
                <a:ext cx="235888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7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503001" y="4148915"/>
                <a:ext cx="123225" cy="16334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34845" name="Group 65"/>
            <p:cNvGrpSpPr/>
            <p:nvPr/>
          </p:nvGrpSpPr>
          <p:grpSpPr bwMode="auto">
            <a:xfrm>
              <a:off x="6418563" y="3815558"/>
              <a:ext cx="115887" cy="198437"/>
              <a:chOff x="6120" y="7602"/>
              <a:chExt cx="181" cy="312"/>
            </a:xfrm>
          </p:grpSpPr>
          <p:sp>
            <p:nvSpPr>
              <p:cNvPr id="34846" name="Line 66"/>
              <p:cNvSpPr>
                <a:spLocks noChangeShapeType="1"/>
              </p:cNvSpPr>
              <p:nvPr/>
            </p:nvSpPr>
            <p:spPr bwMode="auto">
              <a:xfrm>
                <a:off x="6120" y="7602"/>
                <a:ext cx="181" cy="1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7" name="Line 67"/>
              <p:cNvSpPr>
                <a:spLocks noChangeShapeType="1"/>
              </p:cNvSpPr>
              <p:nvPr/>
            </p:nvSpPr>
            <p:spPr bwMode="auto">
              <a:xfrm flipH="1">
                <a:off x="6120" y="775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 bwMode="auto">
          <a:xfrm>
            <a:off x="1403350" y="2420938"/>
            <a:ext cx="2671763" cy="3036887"/>
            <a:chOff x="1403350" y="2420938"/>
            <a:chExt cx="2671763" cy="3036887"/>
          </a:xfrm>
        </p:grpSpPr>
        <p:grpSp>
          <p:nvGrpSpPr>
            <p:cNvPr id="34822" name="组合 1"/>
            <p:cNvGrpSpPr/>
            <p:nvPr/>
          </p:nvGrpSpPr>
          <p:grpSpPr bwMode="auto">
            <a:xfrm>
              <a:off x="1403350" y="2420938"/>
              <a:ext cx="2671763" cy="3036887"/>
              <a:chOff x="1403350" y="2420938"/>
              <a:chExt cx="2672228" cy="3036371"/>
            </a:xfrm>
          </p:grpSpPr>
          <p:sp>
            <p:nvSpPr>
              <p:cNvPr id="76846" name="Line 46"/>
              <p:cNvSpPr>
                <a:spLocks noChangeShapeType="1"/>
              </p:cNvSpPr>
              <p:nvPr/>
            </p:nvSpPr>
            <p:spPr bwMode="auto">
              <a:xfrm>
                <a:off x="2668808" y="2420938"/>
                <a:ext cx="1587" cy="3036371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8" name="Line 68"/>
              <p:cNvSpPr>
                <a:spLocks noChangeShapeType="1"/>
              </p:cNvSpPr>
              <p:nvPr/>
            </p:nvSpPr>
            <p:spPr bwMode="auto">
              <a:xfrm>
                <a:off x="1403350" y="3862143"/>
                <a:ext cx="267222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69" name="Line 69"/>
              <p:cNvSpPr>
                <a:spLocks noChangeShapeType="1"/>
              </p:cNvSpPr>
              <p:nvPr/>
            </p:nvSpPr>
            <p:spPr bwMode="auto">
              <a:xfrm>
                <a:off x="1655807" y="2705052"/>
                <a:ext cx="1013001" cy="115709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0" name="Line 70"/>
              <p:cNvSpPr>
                <a:spLocks noChangeShapeType="1"/>
              </p:cNvSpPr>
              <p:nvPr/>
            </p:nvSpPr>
            <p:spPr bwMode="auto">
              <a:xfrm>
                <a:off x="2692624" y="3862143"/>
                <a:ext cx="487448" cy="145231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1" name="Freeform 71"/>
              <p:cNvSpPr/>
              <p:nvPr/>
            </p:nvSpPr>
            <p:spPr bwMode="auto">
              <a:xfrm>
                <a:off x="2427466" y="3531999"/>
                <a:ext cx="211174" cy="42855"/>
              </a:xfrm>
              <a:custGeom>
                <a:avLst/>
                <a:gdLst>
                  <a:gd name="T0" fmla="*/ 25 w 25"/>
                  <a:gd name="T1" fmla="*/ 0 h 190"/>
                  <a:gd name="T2" fmla="*/ 5 w 25"/>
                  <a:gd name="T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" h="190">
                    <a:moveTo>
                      <a:pt x="25" y="0"/>
                    </a:moveTo>
                    <a:cubicBezTo>
                      <a:pt x="12" y="78"/>
                      <a:pt x="0" y="156"/>
                      <a:pt x="5" y="19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2" name="WordArt 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404995" y="3096755"/>
                <a:ext cx="142589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73" name="Line 73"/>
              <p:cNvSpPr>
                <a:spLocks noChangeShapeType="1"/>
              </p:cNvSpPr>
              <p:nvPr/>
            </p:nvSpPr>
            <p:spPr bwMode="auto">
              <a:xfrm flipV="1">
                <a:off x="1633578" y="2778064"/>
                <a:ext cx="392180" cy="29363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4" name="Line 74"/>
              <p:cNvSpPr>
                <a:spLocks noChangeShapeType="1"/>
              </p:cNvSpPr>
              <p:nvPr/>
            </p:nvSpPr>
            <p:spPr bwMode="auto">
              <a:xfrm flipV="1">
                <a:off x="1836813" y="2974881"/>
                <a:ext cx="392180" cy="29363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5" name="Line 75"/>
              <p:cNvSpPr>
                <a:spLocks noChangeShapeType="1"/>
              </p:cNvSpPr>
              <p:nvPr/>
            </p:nvSpPr>
            <p:spPr bwMode="auto">
              <a:xfrm flipV="1">
                <a:off x="2032109" y="3212965"/>
                <a:ext cx="392181" cy="29363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6" name="Line 76"/>
              <p:cNvSpPr>
                <a:spLocks noChangeShapeType="1"/>
              </p:cNvSpPr>
              <p:nvPr/>
            </p:nvSpPr>
            <p:spPr bwMode="auto">
              <a:xfrm flipV="1">
                <a:off x="2746609" y="4481163"/>
                <a:ext cx="392181" cy="15713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7" name="Line 77"/>
              <p:cNvSpPr>
                <a:spLocks noChangeShapeType="1"/>
              </p:cNvSpPr>
              <p:nvPr/>
            </p:nvSpPr>
            <p:spPr bwMode="auto">
              <a:xfrm flipV="1">
                <a:off x="2825998" y="4681154"/>
                <a:ext cx="392181" cy="15872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78" name="WordArt 7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542304" y="3258502"/>
                <a:ext cx="66894" cy="17295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79" name="Line 79"/>
              <p:cNvSpPr>
                <a:spLocks noChangeShapeType="1"/>
              </p:cNvSpPr>
              <p:nvPr/>
            </p:nvSpPr>
            <p:spPr bwMode="auto">
              <a:xfrm flipV="1">
                <a:off x="2710090" y="4262125"/>
                <a:ext cx="392180" cy="15872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880" name="WordArt 8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68935" y="3444272"/>
                <a:ext cx="235888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1" name="WordArt 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99542" y="3606019"/>
                <a:ext cx="103861" cy="180965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2" name="WordArt 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79497" y="3951935"/>
                <a:ext cx="235888" cy="288263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n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76883" name="WordArt 8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910104" y="4113683"/>
                <a:ext cx="123225" cy="163349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34823" name="Line 46"/>
            <p:cNvSpPr>
              <a:spLocks noChangeShapeType="1"/>
            </p:cNvSpPr>
            <p:nvPr/>
          </p:nvSpPr>
          <p:spPr bwMode="auto">
            <a:xfrm flipV="1">
              <a:off x="2664503" y="2916237"/>
              <a:ext cx="1090141" cy="944958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824" name="Group 65"/>
            <p:cNvGrpSpPr/>
            <p:nvPr/>
          </p:nvGrpSpPr>
          <p:grpSpPr bwMode="auto">
            <a:xfrm>
              <a:off x="2749411" y="3789040"/>
              <a:ext cx="100659" cy="224956"/>
              <a:chOff x="6120" y="7602"/>
              <a:chExt cx="181" cy="312"/>
            </a:xfrm>
          </p:grpSpPr>
          <p:sp>
            <p:nvSpPr>
              <p:cNvPr id="34825" name="Line 66"/>
              <p:cNvSpPr>
                <a:spLocks noChangeShapeType="1"/>
              </p:cNvSpPr>
              <p:nvPr/>
            </p:nvSpPr>
            <p:spPr bwMode="auto">
              <a:xfrm>
                <a:off x="6120" y="7602"/>
                <a:ext cx="181" cy="1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26" name="Line 67"/>
              <p:cNvSpPr>
                <a:spLocks noChangeShapeType="1"/>
              </p:cNvSpPr>
              <p:nvPr/>
            </p:nvSpPr>
            <p:spPr bwMode="auto">
              <a:xfrm flipH="1">
                <a:off x="6120" y="775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5920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WordArt 2"/>
          <p:cNvSpPr>
            <a:spLocks noChangeArrowheads="1" noChangeShapeType="1" noTextEdit="1"/>
          </p:cNvSpPr>
          <p:nvPr/>
        </p:nvSpPr>
        <p:spPr bwMode="auto">
          <a:xfrm>
            <a:off x="467544" y="548680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1[B]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50825" y="1412875"/>
            <a:ext cx="8964613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/>
              <a:t>1</a:t>
            </a:r>
            <a:r>
              <a:rPr lang="zh-CN" altLang="zh-CN" u="none"/>
              <a:t>．在双缝干涉实验中，用单色自然光，在屏上形成干涉条纹。若在两缝后放一个偏振片，则</a:t>
            </a:r>
            <a:r>
              <a:rPr lang="en-US" altLang="zh-CN" u="none"/>
              <a:t>                                  [   ]</a:t>
            </a:r>
            <a:endParaRPr lang="zh-CN" altLang="zh-CN" u="none"/>
          </a:p>
          <a:p>
            <a:r>
              <a:rPr lang="en-US" altLang="zh-CN" u="none"/>
              <a:t>(A) </a:t>
            </a:r>
            <a:r>
              <a:rPr lang="zh-CN" altLang="zh-CN" u="none"/>
              <a:t>干涉条纹的间距不变，但明纹的亮度加强。</a:t>
            </a:r>
            <a:endParaRPr lang="zh-CN" altLang="zh-CN" u="none"/>
          </a:p>
          <a:p>
            <a:r>
              <a:rPr lang="en-US" altLang="zh-CN" u="none"/>
              <a:t>(B) </a:t>
            </a:r>
            <a:r>
              <a:rPr lang="zh-CN" altLang="zh-CN" u="none"/>
              <a:t>干涉条纹的间距不变，但明纹的亮度减弱。</a:t>
            </a:r>
            <a:endParaRPr lang="zh-CN" altLang="zh-CN" u="none"/>
          </a:p>
          <a:p>
            <a:r>
              <a:rPr lang="en-US" altLang="zh-CN" u="none"/>
              <a:t>(C) </a:t>
            </a:r>
            <a:r>
              <a:rPr lang="zh-CN" altLang="zh-CN" u="none"/>
              <a:t>干涉条纹的间距变窄，但明纹的亮度减弱。</a:t>
            </a:r>
            <a:endParaRPr lang="zh-CN" altLang="zh-CN" u="none"/>
          </a:p>
          <a:p>
            <a:r>
              <a:rPr lang="en-US" altLang="zh-CN" u="none"/>
              <a:t>(D) </a:t>
            </a:r>
            <a:r>
              <a:rPr lang="zh-CN" altLang="zh-CN" u="none"/>
              <a:t>无干涉条纹。</a:t>
            </a:r>
            <a:endParaRPr lang="zh-CN" altLang="zh-CN" u="none"/>
          </a:p>
        </p:txBody>
      </p:sp>
      <p:sp>
        <p:nvSpPr>
          <p:cNvPr id="2" name="矩形 1"/>
          <p:cNvSpPr/>
          <p:nvPr/>
        </p:nvSpPr>
        <p:spPr>
          <a:xfrm>
            <a:off x="250825" y="3789363"/>
            <a:ext cx="8353425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解：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两缝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后放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同一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偏振片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，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形成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振动方向相同的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偏振光到屏幕上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相干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叠加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。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此时从偏振片出射的光的波长不变</a:t>
            </a:r>
            <a:endParaRPr lang="zh-CN" alt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</a:endParaRPr>
          </a:p>
        </p:txBody>
      </p:sp>
      <p:graphicFrame>
        <p:nvGraphicFramePr>
          <p:cNvPr id="25" name="Object 44"/>
          <p:cNvGraphicFramePr>
            <a:graphicFrameLocks noChangeAspect="1"/>
          </p:cNvGraphicFramePr>
          <p:nvPr/>
        </p:nvGraphicFramePr>
        <p:xfrm>
          <a:off x="3216275" y="4724400"/>
          <a:ext cx="11064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1" imgW="622300" imgH="393700" progId="Equation.DSMT4">
                  <p:embed/>
                </p:oleObj>
              </mc:Choice>
              <mc:Fallback>
                <p:oleObj name="Equation" r:id="rId1" imgW="622300" imgH="3937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724400"/>
                        <a:ext cx="1106488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50825" y="4797425"/>
            <a:ext cx="23399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干涉条纹的间距</a:t>
            </a:r>
            <a:endParaRPr lang="zh-CN" alt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19700" y="4797425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不变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4800" y="5424488"/>
            <a:ext cx="457200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从偏振片出射的光的强</a:t>
            </a:r>
            <a:r>
              <a:rPr lang="zh-CN" altLang="en-US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度</a:t>
            </a:r>
            <a:r>
              <a:rPr lang="zh-CN" altLang="zh-CN" u="none" kern="100" dirty="0">
                <a:solidFill>
                  <a:srgbClr val="0000FF"/>
                </a:solidFill>
                <a:latin typeface="华文中宋" pitchFamily="2" charset="-122"/>
                <a:cs typeface="Times New Roman" pitchFamily="18" charset="0"/>
              </a:rPr>
              <a:t>减为自然光的一半</a:t>
            </a:r>
            <a:endParaRPr lang="zh-CN" altLang="en-US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</a:endParaRPr>
          </a:p>
        </p:txBody>
      </p:sp>
      <p:graphicFrame>
        <p:nvGraphicFramePr>
          <p:cNvPr id="29" name="Object 44"/>
          <p:cNvGraphicFramePr>
            <a:graphicFrameLocks noChangeAspect="1"/>
          </p:cNvGraphicFramePr>
          <p:nvPr/>
        </p:nvGraphicFramePr>
        <p:xfrm>
          <a:off x="5003800" y="5603875"/>
          <a:ext cx="300831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3" imgW="1688465" imgH="266700" progId="Equation.DSMT4">
                  <p:embed/>
                </p:oleObj>
              </mc:Choice>
              <mc:Fallback>
                <p:oleObj name="Equation" r:id="rId3" imgW="1688465" imgH="2667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603875"/>
                        <a:ext cx="300831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008563" y="6191250"/>
            <a:ext cx="23383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u="none" dirty="0">
                <a:solidFill>
                  <a:srgbClr val="0000FF"/>
                </a:solidFill>
              </a:rPr>
              <a:t>明纹的亮度减弱</a:t>
            </a:r>
            <a:endParaRPr lang="zh-CN" alt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 advTm="6770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4" name="WordArt 166"/>
          <p:cNvSpPr>
            <a:spLocks noChangeArrowheads="1" noChangeShapeType="1" noTextEdit="1"/>
          </p:cNvSpPr>
          <p:nvPr/>
        </p:nvSpPr>
        <p:spPr bwMode="auto">
          <a:xfrm>
            <a:off x="251520" y="566738"/>
            <a:ext cx="2735262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2[B]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graphicFrame>
        <p:nvGraphicFramePr>
          <p:cNvPr id="18435" name="Object 171"/>
          <p:cNvGraphicFramePr>
            <a:graphicFrameLocks noChangeAspect="1"/>
          </p:cNvGraphicFramePr>
          <p:nvPr/>
        </p:nvGraphicFramePr>
        <p:xfrm>
          <a:off x="2051050" y="3289300"/>
          <a:ext cx="2111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公式" r:id="rId1" imgW="114300" imgH="215900" progId="Equation.3">
                  <p:embed/>
                </p:oleObj>
              </mc:Choice>
              <mc:Fallback>
                <p:oleObj name="公式" r:id="rId1" imgW="114300" imgH="215900" progId="Equation.3">
                  <p:embed/>
                  <p:pic>
                    <p:nvPicPr>
                      <p:cNvPr id="0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289300"/>
                        <a:ext cx="21113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Rectangle 227"/>
          <p:cNvSpPr>
            <a:spLocks noChangeArrowheads="1"/>
          </p:cNvSpPr>
          <p:nvPr/>
        </p:nvSpPr>
        <p:spPr bwMode="auto">
          <a:xfrm>
            <a:off x="250825" y="1484313"/>
            <a:ext cx="8547100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/>
              <a:t>2.  </a:t>
            </a:r>
            <a:r>
              <a:rPr lang="zh-CN" altLang="en-US" u="none"/>
              <a:t>两偏振片堆叠在一起，一束自然光垂直入射其上时没有光线通过。当其中一偏振片慢慢转动</a:t>
            </a:r>
            <a:r>
              <a:rPr lang="en-US" altLang="zh-CN" u="none"/>
              <a:t>180</a:t>
            </a:r>
            <a:r>
              <a:rPr lang="en-US" altLang="zh-CN" u="none" baseline="30000"/>
              <a:t>0</a:t>
            </a:r>
            <a:r>
              <a:rPr lang="zh-CN" altLang="en-US" u="none"/>
              <a:t>的过程中透射光强度发生的变化为：                              </a:t>
            </a:r>
            <a:r>
              <a:rPr lang="en-US" altLang="zh-CN" u="none"/>
              <a:t>[   ]</a:t>
            </a:r>
            <a:endParaRPr lang="en-US" altLang="zh-CN" u="none"/>
          </a:p>
          <a:p>
            <a:pPr>
              <a:lnSpc>
                <a:spcPct val="120000"/>
              </a:lnSpc>
            </a:pPr>
            <a:r>
              <a:rPr lang="en-US" altLang="zh-CN" u="none"/>
              <a:t>    (A) </a:t>
            </a:r>
            <a:r>
              <a:rPr lang="zh-CN" altLang="en-US" u="none"/>
              <a:t>光强单调增加。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    </a:t>
            </a:r>
            <a:r>
              <a:rPr lang="en-US" altLang="zh-CN" u="none"/>
              <a:t>(B) </a:t>
            </a:r>
            <a:r>
              <a:rPr lang="zh-CN" altLang="en-US" u="none"/>
              <a:t>光强先增加，后又减小至零。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    </a:t>
            </a:r>
            <a:r>
              <a:rPr lang="en-US" altLang="zh-CN" u="none"/>
              <a:t>(C) </a:t>
            </a:r>
            <a:r>
              <a:rPr lang="zh-CN" altLang="en-US" u="none"/>
              <a:t>光强先增加，后减小，再增加。</a:t>
            </a:r>
            <a:endParaRPr lang="zh-CN" altLang="en-US" u="none"/>
          </a:p>
          <a:p>
            <a:pPr>
              <a:lnSpc>
                <a:spcPct val="120000"/>
              </a:lnSpc>
            </a:pPr>
            <a:r>
              <a:rPr lang="zh-CN" altLang="en-US" u="none"/>
              <a:t>    </a:t>
            </a:r>
            <a:r>
              <a:rPr lang="en-US" altLang="zh-CN" u="none"/>
              <a:t>(D) </a:t>
            </a:r>
            <a:r>
              <a:rPr lang="zh-CN" altLang="en-US" u="none"/>
              <a:t>光强先增加，然后减小，再增加，再减小至零。</a:t>
            </a:r>
            <a:endParaRPr lang="zh-CN" altLang="en-US" u="none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16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3" name="WordArt 25"/>
          <p:cNvSpPr>
            <a:spLocks noChangeArrowheads="1" noChangeShapeType="1" noTextEdit="1"/>
          </p:cNvSpPr>
          <p:nvPr/>
        </p:nvSpPr>
        <p:spPr bwMode="auto">
          <a:xfrm>
            <a:off x="467544" y="476672"/>
            <a:ext cx="2735262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2[B]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graphicFrame>
        <p:nvGraphicFramePr>
          <p:cNvPr id="19459" name="Object 42"/>
          <p:cNvGraphicFramePr>
            <a:graphicFrameLocks noChangeAspect="1"/>
          </p:cNvGraphicFramePr>
          <p:nvPr/>
        </p:nvGraphicFramePr>
        <p:xfrm>
          <a:off x="3429000" y="1638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Equation" r:id="rId1" imgW="434975" imgH="676910" progId="Equation.DSMT4">
                  <p:embed/>
                </p:oleObj>
              </mc:Choice>
              <mc:Fallback>
                <p:oleObj name="Equation" r:id="rId1" imgW="434975" imgH="67691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38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2" name="Object 44"/>
          <p:cNvGraphicFramePr>
            <a:graphicFrameLocks noChangeAspect="1"/>
          </p:cNvGraphicFramePr>
          <p:nvPr/>
        </p:nvGraphicFramePr>
        <p:xfrm>
          <a:off x="7380288" y="2800350"/>
          <a:ext cx="151288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Equation" r:id="rId3" imgW="850265" imgH="393700" progId="Equation.DSMT4">
                  <p:embed/>
                </p:oleObj>
              </mc:Choice>
              <mc:Fallback>
                <p:oleObj name="Equation" r:id="rId3" imgW="850265" imgH="3937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2800350"/>
                        <a:ext cx="151288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45"/>
          <p:cNvSpPr txBox="1">
            <a:spLocks noChangeArrowheads="1"/>
          </p:cNvSpPr>
          <p:nvPr/>
        </p:nvSpPr>
        <p:spPr bwMode="auto">
          <a:xfrm>
            <a:off x="539750" y="2709863"/>
            <a:ext cx="194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endParaRPr lang="zh-CN" altLang="zh-CN" u="none"/>
          </a:p>
        </p:txBody>
      </p:sp>
      <p:sp>
        <p:nvSpPr>
          <p:cNvPr id="53294" name="Text Box 46"/>
          <p:cNvSpPr txBox="1">
            <a:spLocks noChangeArrowheads="1"/>
          </p:cNvSpPr>
          <p:nvPr/>
        </p:nvSpPr>
        <p:spPr bwMode="auto">
          <a:xfrm>
            <a:off x="395288" y="2852738"/>
            <a:ext cx="70834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u="none">
                <a:solidFill>
                  <a:srgbClr val="FF0000"/>
                </a:solidFill>
              </a:rPr>
              <a:t>(2)</a:t>
            </a:r>
            <a:r>
              <a:rPr lang="zh-CN" altLang="en-US" u="none">
                <a:solidFill>
                  <a:srgbClr val="FF0000"/>
                </a:solidFill>
              </a:rPr>
              <a:t>透过第二偏振片后，由马吕斯定律知，光强度为</a:t>
            </a:r>
            <a:r>
              <a:rPr lang="zh-CN" altLang="en-US" u="none">
                <a:solidFill>
                  <a:srgbClr val="0000CC"/>
                </a:solidFill>
              </a:rPr>
              <a:t> </a:t>
            </a:r>
            <a:endParaRPr lang="zh-CN" altLang="en-US" u="none">
              <a:solidFill>
                <a:srgbClr val="0000CC"/>
              </a:solidFill>
            </a:endParaRPr>
          </a:p>
          <a:p>
            <a:endParaRPr lang="en-US" altLang="zh-CN" u="none"/>
          </a:p>
        </p:txBody>
      </p:sp>
      <p:sp>
        <p:nvSpPr>
          <p:cNvPr id="53295" name="Text Box 47"/>
          <p:cNvSpPr txBox="1">
            <a:spLocks noChangeArrowheads="1"/>
          </p:cNvSpPr>
          <p:nvPr/>
        </p:nvSpPr>
        <p:spPr bwMode="auto">
          <a:xfrm>
            <a:off x="261938" y="1954213"/>
            <a:ext cx="865346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u="none">
                <a:solidFill>
                  <a:srgbClr val="0000CC"/>
                </a:solidFill>
              </a:rPr>
              <a:t>  </a:t>
            </a:r>
            <a:r>
              <a:rPr lang="en-US" altLang="zh-CN" u="none">
                <a:solidFill>
                  <a:srgbClr val="FF0000"/>
                </a:solidFill>
              </a:rPr>
              <a:t>(1) </a:t>
            </a:r>
            <a:r>
              <a:rPr lang="zh-CN" altLang="en-US" u="none">
                <a:solidFill>
                  <a:srgbClr val="FF0000"/>
                </a:solidFill>
              </a:rPr>
              <a:t>自然光透过第一偏振片后，变为线偏振光，其强度为</a:t>
            </a:r>
            <a:r>
              <a:rPr lang="zh-CN" altLang="en-US" u="none"/>
              <a:t> </a:t>
            </a:r>
            <a:r>
              <a:rPr lang="en-US" altLang="zh-CN" u="none"/>
              <a:t>I</a:t>
            </a:r>
            <a:r>
              <a:rPr lang="en-US" altLang="zh-CN" u="none" baseline="-25000"/>
              <a:t>0</a:t>
            </a:r>
            <a:r>
              <a:rPr lang="en-US" altLang="zh-CN" u="none"/>
              <a:t>/2</a:t>
            </a:r>
            <a:r>
              <a:rPr lang="zh-CN" altLang="en-US" u="none">
                <a:solidFill>
                  <a:srgbClr val="FF0000"/>
                </a:solidFill>
              </a:rPr>
              <a:t>，    振动方向沿第一偏振片的偏振化方向。</a:t>
            </a:r>
            <a:endParaRPr lang="zh-CN" altLang="en-US" u="none">
              <a:solidFill>
                <a:srgbClr val="FF0000"/>
              </a:solidFill>
            </a:endParaRPr>
          </a:p>
          <a:p>
            <a:endParaRPr lang="en-US" altLang="zh-CN" u="none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79388" y="1484313"/>
            <a:ext cx="8424862" cy="457200"/>
            <a:chOff x="179388" y="1484784"/>
            <a:chExt cx="8424862" cy="457200"/>
          </a:xfrm>
        </p:grpSpPr>
        <p:sp>
          <p:nvSpPr>
            <p:cNvPr id="19470" name="Text Box 41"/>
            <p:cNvSpPr txBox="1">
              <a:spLocks noChangeArrowheads="1"/>
            </p:cNvSpPr>
            <p:nvPr/>
          </p:nvSpPr>
          <p:spPr bwMode="auto">
            <a:xfrm>
              <a:off x="179388" y="1484784"/>
              <a:ext cx="84248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u="none">
                  <a:solidFill>
                    <a:srgbClr val="0000CC"/>
                  </a:solidFill>
                </a:rPr>
                <a:t>  </a:t>
              </a:r>
              <a:r>
                <a:rPr lang="zh-CN" altLang="en-US" u="none">
                  <a:solidFill>
                    <a:srgbClr val="FF0000"/>
                  </a:solidFill>
                </a:rPr>
                <a:t>设自然光的强度为</a:t>
              </a:r>
              <a:r>
                <a:rPr lang="en-US" altLang="zh-CN" u="none">
                  <a:solidFill>
                    <a:srgbClr val="FF0000"/>
                  </a:solidFill>
                </a:rPr>
                <a:t>I</a:t>
              </a:r>
              <a:r>
                <a:rPr lang="en-US" altLang="zh-CN" sz="1600" u="none">
                  <a:solidFill>
                    <a:srgbClr val="FF0000"/>
                  </a:solidFill>
                </a:rPr>
                <a:t>0</a:t>
              </a:r>
              <a:r>
                <a:rPr lang="zh-CN" altLang="en-US" u="none">
                  <a:solidFill>
                    <a:srgbClr val="FF0000"/>
                  </a:solidFill>
                </a:rPr>
                <a:t>，两偏振片的偏振化方向的夹角为</a:t>
              </a:r>
              <a:endParaRPr lang="zh-CN" altLang="en-US" u="none">
                <a:solidFill>
                  <a:srgbClr val="FF0000"/>
                </a:solidFill>
              </a:endParaRPr>
            </a:p>
          </p:txBody>
        </p:sp>
        <p:graphicFrame>
          <p:nvGraphicFramePr>
            <p:cNvPr id="19471" name="Object 48"/>
            <p:cNvGraphicFramePr>
              <a:graphicFrameLocks noChangeAspect="1"/>
            </p:cNvGraphicFramePr>
            <p:nvPr/>
          </p:nvGraphicFramePr>
          <p:xfrm>
            <a:off x="7740650" y="1587971"/>
            <a:ext cx="360363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0" name="Equation" r:id="rId5" imgW="152400" imgH="139700" progId="Equation.DSMT4">
                    <p:embed/>
                  </p:oleObj>
                </mc:Choice>
                <mc:Fallback>
                  <p:oleObj name="Equation" r:id="rId5" imgW="152400" imgH="1397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0650" y="1587971"/>
                          <a:ext cx="360363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 bwMode="auto">
          <a:xfrm>
            <a:off x="323850" y="3502025"/>
            <a:ext cx="8185150" cy="968375"/>
            <a:chOff x="323850" y="3502496"/>
            <a:chExt cx="8185150" cy="968375"/>
          </a:xfrm>
        </p:grpSpPr>
        <p:sp>
          <p:nvSpPr>
            <p:cNvPr id="19468" name="Text Box 50"/>
            <p:cNvSpPr txBox="1">
              <a:spLocks noChangeArrowheads="1"/>
            </p:cNvSpPr>
            <p:nvPr/>
          </p:nvSpPr>
          <p:spPr bwMode="auto">
            <a:xfrm>
              <a:off x="323850" y="3502496"/>
              <a:ext cx="8185150" cy="96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u="none">
                  <a:solidFill>
                    <a:srgbClr val="0000CC"/>
                  </a:solidFill>
                </a:rPr>
                <a:t>1. </a:t>
              </a:r>
              <a:r>
                <a:rPr lang="zh-CN" altLang="en-US" u="none">
                  <a:solidFill>
                    <a:srgbClr val="0000CC"/>
                  </a:solidFill>
                </a:rPr>
                <a:t>自然光垂直入射两偏振片时没有光线通过</a:t>
              </a:r>
              <a:r>
                <a:rPr lang="en-US" altLang="zh-CN" u="none">
                  <a:solidFill>
                    <a:srgbClr val="0000CC"/>
                  </a:solidFill>
                </a:rPr>
                <a:t>,</a:t>
              </a:r>
              <a:r>
                <a:rPr lang="zh-CN" altLang="en-US" u="none">
                  <a:solidFill>
                    <a:srgbClr val="0000CC"/>
                  </a:solidFill>
                </a:rPr>
                <a:t>说明两偏振片的</a:t>
              </a:r>
              <a:endParaRPr lang="zh-CN" altLang="en-US" u="none">
                <a:solidFill>
                  <a:srgbClr val="0000CC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u="none">
                  <a:solidFill>
                    <a:srgbClr val="0000CC"/>
                  </a:solidFill>
                </a:rPr>
                <a:t>偏振化方向垂直 （即                ）</a:t>
              </a:r>
              <a:endParaRPr lang="zh-CN" altLang="en-US" u="none">
                <a:solidFill>
                  <a:srgbClr val="0000CC"/>
                </a:solidFill>
              </a:endParaRPr>
            </a:p>
          </p:txBody>
        </p:sp>
        <p:graphicFrame>
          <p:nvGraphicFramePr>
            <p:cNvPr id="19469" name="Object 51"/>
            <p:cNvGraphicFramePr>
              <a:graphicFrameLocks noChangeAspect="1"/>
            </p:cNvGraphicFramePr>
            <p:nvPr/>
          </p:nvGraphicFramePr>
          <p:xfrm>
            <a:off x="3276600" y="3934296"/>
            <a:ext cx="1171575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1" name="Equation" r:id="rId7" imgW="494665" imgH="203200" progId="Equation.DSMT4">
                    <p:embed/>
                  </p:oleObj>
                </mc:Choice>
                <mc:Fallback>
                  <p:oleObj name="Equation" r:id="rId7" imgW="494665" imgH="2032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3934296"/>
                          <a:ext cx="1171575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300" name="Text Box 52"/>
          <p:cNvSpPr txBox="1">
            <a:spLocks noChangeArrowheads="1"/>
          </p:cNvSpPr>
          <p:nvPr/>
        </p:nvSpPr>
        <p:spPr bwMode="auto">
          <a:xfrm>
            <a:off x="323850" y="4398963"/>
            <a:ext cx="85915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2.</a:t>
            </a:r>
            <a:r>
              <a:rPr lang="en-US" altLang="zh-CN" u="none"/>
              <a:t> </a:t>
            </a:r>
            <a:r>
              <a:rPr lang="zh-CN" altLang="en-US" u="none"/>
              <a:t>一</a:t>
            </a:r>
            <a:r>
              <a:rPr lang="zh-CN" altLang="en-US" u="none">
                <a:solidFill>
                  <a:srgbClr val="0000CC"/>
                </a:solidFill>
              </a:rPr>
              <a:t>偏振片转过</a:t>
            </a:r>
            <a:r>
              <a:rPr lang="en-US" altLang="zh-CN" u="none">
                <a:solidFill>
                  <a:srgbClr val="0000CC"/>
                </a:solidFill>
              </a:rPr>
              <a:t>90</a:t>
            </a:r>
            <a:r>
              <a:rPr lang="en-US" altLang="zh-CN" u="none" baseline="30000">
                <a:solidFill>
                  <a:srgbClr val="0000CC"/>
                </a:solidFill>
              </a:rPr>
              <a:t>0</a:t>
            </a:r>
            <a:r>
              <a:rPr lang="zh-CN" altLang="en-US" u="none">
                <a:solidFill>
                  <a:srgbClr val="0000CC"/>
                </a:solidFill>
              </a:rPr>
              <a:t>时，偏振化方向相同，透射光强增加至最强 </a:t>
            </a:r>
            <a:endParaRPr lang="zh-CN" altLang="en-US" u="none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(I=I</a:t>
            </a:r>
            <a:r>
              <a:rPr lang="en-US" altLang="zh-CN" sz="1600" u="none">
                <a:solidFill>
                  <a:srgbClr val="0000CC"/>
                </a:solidFill>
              </a:rPr>
              <a:t>0</a:t>
            </a:r>
            <a:r>
              <a:rPr lang="en-US" altLang="zh-CN" u="none">
                <a:solidFill>
                  <a:srgbClr val="0000CC"/>
                </a:solidFill>
              </a:rPr>
              <a:t>/2); </a:t>
            </a:r>
            <a:r>
              <a:rPr lang="zh-CN" altLang="en-US" u="none">
                <a:solidFill>
                  <a:srgbClr val="0000CC"/>
                </a:solidFill>
              </a:rPr>
              <a:t>再转过</a:t>
            </a:r>
            <a:r>
              <a:rPr lang="en-US" altLang="zh-CN" u="none">
                <a:solidFill>
                  <a:srgbClr val="0000CC"/>
                </a:solidFill>
              </a:rPr>
              <a:t>90</a:t>
            </a:r>
            <a:r>
              <a:rPr lang="en-US" altLang="zh-CN" u="none" baseline="30000">
                <a:solidFill>
                  <a:srgbClr val="0000CC"/>
                </a:solidFill>
              </a:rPr>
              <a:t>0</a:t>
            </a:r>
            <a:r>
              <a:rPr lang="zh-CN" altLang="en-US" u="none">
                <a:solidFill>
                  <a:srgbClr val="0000CC"/>
                </a:solidFill>
              </a:rPr>
              <a:t>时，两偏振片的偏振化方向又垂直，透射光</a:t>
            </a:r>
            <a:endParaRPr lang="zh-CN" altLang="en-US" u="none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u="none">
                <a:solidFill>
                  <a:srgbClr val="0000CC"/>
                </a:solidFill>
              </a:rPr>
              <a:t>强又减小至零。</a:t>
            </a:r>
            <a:endParaRPr lang="zh-CN" altLang="en-US" u="none">
              <a:solidFill>
                <a:srgbClr val="0000CC"/>
              </a:solidFill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 spd="slow" advTm="9720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3294" grpId="0"/>
      <p:bldP spid="53295" grpId="0"/>
      <p:bldP spid="533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7" name="WordArt 41"/>
          <p:cNvSpPr>
            <a:spLocks noChangeArrowheads="1" noChangeShapeType="1" noTextEdit="1"/>
          </p:cNvSpPr>
          <p:nvPr/>
        </p:nvSpPr>
        <p:spPr bwMode="auto">
          <a:xfrm>
            <a:off x="468313" y="404664"/>
            <a:ext cx="25146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3[C]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0483" name="Rectangle 42"/>
          <p:cNvSpPr>
            <a:spLocks noChangeArrowheads="1"/>
          </p:cNvSpPr>
          <p:nvPr/>
        </p:nvSpPr>
        <p:spPr bwMode="auto">
          <a:xfrm>
            <a:off x="323850" y="1484313"/>
            <a:ext cx="856932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 dirty="0">
                <a:ea typeface="宋体" pitchFamily="2" charset="-122"/>
              </a:rPr>
              <a:t> 3</a:t>
            </a:r>
            <a:r>
              <a:rPr lang="zh-CN" altLang="en-US" u="none" dirty="0">
                <a:ea typeface="宋体" pitchFamily="2" charset="-122"/>
              </a:rPr>
              <a:t>．</a:t>
            </a:r>
            <a:r>
              <a:rPr lang="zh-CN" altLang="en-US" u="none" dirty="0"/>
              <a:t>使一光强为</a:t>
            </a:r>
            <a:r>
              <a:rPr lang="en-US" altLang="zh-CN" u="none" dirty="0"/>
              <a:t>I</a:t>
            </a:r>
            <a:r>
              <a:rPr lang="en-US" altLang="zh-CN" u="none" baseline="-25000" dirty="0"/>
              <a:t>0</a:t>
            </a:r>
            <a:r>
              <a:rPr lang="zh-CN" altLang="en-US" u="none" dirty="0"/>
              <a:t>的平面偏振光先后通过两个偏振片</a:t>
            </a:r>
            <a:r>
              <a:rPr lang="en-US" altLang="zh-CN" u="none" dirty="0"/>
              <a:t>P</a:t>
            </a:r>
            <a:r>
              <a:rPr lang="en-US" altLang="zh-CN" u="none" baseline="-25000" dirty="0"/>
              <a:t>1</a:t>
            </a:r>
            <a:r>
              <a:rPr lang="zh-CN" altLang="en-US" u="none" dirty="0"/>
              <a:t>和</a:t>
            </a:r>
            <a:r>
              <a:rPr lang="en-US" altLang="zh-CN" u="none" dirty="0"/>
              <a:t>P</a:t>
            </a:r>
            <a:r>
              <a:rPr lang="en-US" altLang="zh-CN" u="none" baseline="-25000" dirty="0"/>
              <a:t>2</a:t>
            </a:r>
            <a:r>
              <a:rPr lang="zh-CN" altLang="en-US" u="none" dirty="0"/>
              <a:t>。</a:t>
            </a:r>
            <a:r>
              <a:rPr lang="en-US" altLang="zh-CN" u="none" dirty="0"/>
              <a:t>P</a:t>
            </a:r>
            <a:r>
              <a:rPr lang="en-US" altLang="zh-CN" u="none" baseline="-25000" dirty="0"/>
              <a:t>1</a:t>
            </a:r>
            <a:r>
              <a:rPr lang="zh-CN" altLang="en-US" u="none" dirty="0"/>
              <a:t>和</a:t>
            </a:r>
            <a:r>
              <a:rPr lang="en-US" altLang="zh-CN" u="none" dirty="0"/>
              <a:t>P</a:t>
            </a:r>
            <a:r>
              <a:rPr lang="en-US" altLang="zh-CN" u="none" baseline="-25000" dirty="0"/>
              <a:t>2</a:t>
            </a:r>
            <a:r>
              <a:rPr lang="zh-CN" altLang="en-US" u="none" dirty="0"/>
              <a:t>的偏振化方向与原入射光矢量振动方向的夹角分别是     和</a:t>
            </a:r>
            <a:endParaRPr lang="zh-CN" altLang="en-US" u="none" dirty="0"/>
          </a:p>
          <a:p>
            <a:pPr>
              <a:lnSpc>
                <a:spcPct val="120000"/>
              </a:lnSpc>
            </a:pPr>
            <a:r>
              <a:rPr lang="en-US" altLang="zh-CN" u="none" dirty="0"/>
              <a:t>90</a:t>
            </a:r>
            <a:r>
              <a:rPr lang="en-US" altLang="zh-CN" u="none" baseline="30000" dirty="0"/>
              <a:t>0</a:t>
            </a:r>
            <a:r>
              <a:rPr lang="zh-CN" altLang="en-US" u="none" dirty="0"/>
              <a:t>，则通过这两个偏振片后的光强</a:t>
            </a:r>
            <a:r>
              <a:rPr lang="en-US" altLang="zh-CN" u="none" dirty="0"/>
              <a:t>I</a:t>
            </a:r>
            <a:r>
              <a:rPr lang="zh-CN" altLang="en-US" u="none" dirty="0"/>
              <a:t>是  </a:t>
            </a:r>
            <a:r>
              <a:rPr lang="zh-CN" altLang="en-US" u="none" dirty="0" smtClean="0"/>
              <a:t>                             </a:t>
            </a:r>
            <a:r>
              <a:rPr lang="en-US" altLang="zh-CN" u="none" dirty="0">
                <a:latin typeface="华文中宋" pitchFamily="2" charset="-122"/>
              </a:rPr>
              <a:t>[    ]</a:t>
            </a:r>
            <a:endParaRPr lang="en-US" altLang="zh-CN" u="none" dirty="0">
              <a:latin typeface="华文中宋" pitchFamily="2" charset="-122"/>
            </a:endParaRPr>
          </a:p>
        </p:txBody>
      </p:sp>
      <p:graphicFrame>
        <p:nvGraphicFramePr>
          <p:cNvPr id="20484" name="Object 45"/>
          <p:cNvGraphicFramePr>
            <a:graphicFrameLocks noChangeAspect="1"/>
          </p:cNvGraphicFramePr>
          <p:nvPr/>
        </p:nvGraphicFramePr>
        <p:xfrm>
          <a:off x="8027988" y="2060575"/>
          <a:ext cx="36036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Equation" r:id="rId1" imgW="152400" imgH="139700" progId="Equation.DSMT4">
                  <p:embed/>
                </p:oleObj>
              </mc:Choice>
              <mc:Fallback>
                <p:oleObj name="Equation" r:id="rId1" imgW="152400" imgH="1397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2060575"/>
                        <a:ext cx="36036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Rectangle 44"/>
          <p:cNvSpPr>
            <a:spLocks noChangeArrowheads="1"/>
          </p:cNvSpPr>
          <p:nvPr/>
        </p:nvSpPr>
        <p:spPr bwMode="auto">
          <a:xfrm>
            <a:off x="684213" y="3138488"/>
            <a:ext cx="40322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914400" indent="-4572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371600" indent="-4572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828800" indent="-4572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286000" indent="-4572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alphaUcParenBoth"/>
            </a:pPr>
            <a:r>
              <a:rPr lang="en-US" altLang="zh-CN" u="none">
                <a:latin typeface="华文中宋" pitchFamily="2" charset="-122"/>
              </a:rPr>
              <a:t>                        (B)</a:t>
            </a:r>
            <a:endParaRPr lang="en-US" altLang="zh-CN" u="none">
              <a:latin typeface="华文中宋" pitchFamily="2" charset="-122"/>
            </a:endParaRPr>
          </a:p>
          <a:p>
            <a:pPr>
              <a:lnSpc>
                <a:spcPct val="120000"/>
              </a:lnSpc>
              <a:buFontTx/>
              <a:buAutoNum type="alphaUcParenBoth"/>
            </a:pPr>
            <a:endParaRPr lang="en-US" altLang="zh-CN" u="none">
              <a:latin typeface="华文中宋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u="none">
                <a:latin typeface="华文中宋" pitchFamily="2" charset="-122"/>
              </a:rPr>
              <a:t>(C)                        (D)</a:t>
            </a:r>
            <a:endParaRPr lang="en-US" altLang="zh-CN" b="0" u="none">
              <a:latin typeface="华文中宋" pitchFamily="2" charset="-122"/>
            </a:endParaRPr>
          </a:p>
        </p:txBody>
      </p:sp>
      <p:graphicFrame>
        <p:nvGraphicFramePr>
          <p:cNvPr id="20486" name="Object 46"/>
          <p:cNvGraphicFramePr>
            <a:graphicFrameLocks noChangeAspect="1"/>
          </p:cNvGraphicFramePr>
          <p:nvPr/>
        </p:nvGraphicFramePr>
        <p:xfrm>
          <a:off x="1392238" y="3209925"/>
          <a:ext cx="139223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3" imgW="685800" imgH="241300" progId="Equation.DSMT4">
                  <p:embed/>
                </p:oleObj>
              </mc:Choice>
              <mc:Fallback>
                <p:oleObj name="Equation" r:id="rId3" imgW="685800" imgH="2413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3209925"/>
                        <a:ext cx="1392237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47"/>
          <p:cNvGraphicFramePr>
            <a:graphicFrameLocks noChangeAspect="1"/>
          </p:cNvGraphicFramePr>
          <p:nvPr/>
        </p:nvGraphicFramePr>
        <p:xfrm>
          <a:off x="4356100" y="3295650"/>
          <a:ext cx="371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Equation" r:id="rId5" imgW="127000" imgH="177165" progId="Equation.DSMT4">
                  <p:embed/>
                </p:oleObj>
              </mc:Choice>
              <mc:Fallback>
                <p:oleObj name="Equation" r:id="rId5" imgW="127000" imgH="177165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295650"/>
                        <a:ext cx="3714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48"/>
          <p:cNvGraphicFramePr>
            <a:graphicFrameLocks noChangeAspect="1"/>
          </p:cNvGraphicFramePr>
          <p:nvPr/>
        </p:nvGraphicFramePr>
        <p:xfrm>
          <a:off x="1393825" y="4075113"/>
          <a:ext cx="16795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4075113"/>
                        <a:ext cx="16795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49"/>
          <p:cNvGraphicFramePr>
            <a:graphicFrameLocks noChangeAspect="1"/>
          </p:cNvGraphicFramePr>
          <p:nvPr/>
        </p:nvGraphicFramePr>
        <p:xfrm>
          <a:off x="4165600" y="4087813"/>
          <a:ext cx="13430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Equation" r:id="rId9" imgW="660400" imgH="241300" progId="Equation.DSMT4">
                  <p:embed/>
                </p:oleObj>
              </mc:Choice>
              <mc:Fallback>
                <p:oleObj name="Equation" r:id="rId9" imgW="660400" imgH="2413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4087813"/>
                        <a:ext cx="134302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738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0" y="2624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65" name="WordArt 49"/>
          <p:cNvSpPr>
            <a:spLocks noChangeArrowheads="1" noChangeShapeType="1" noTextEdit="1"/>
          </p:cNvSpPr>
          <p:nvPr/>
        </p:nvSpPr>
        <p:spPr bwMode="auto">
          <a:xfrm>
            <a:off x="468313" y="404664"/>
            <a:ext cx="25146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3[C]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1508" name="Rectangle 14"/>
          <p:cNvSpPr>
            <a:spLocks noChangeArrowheads="1"/>
          </p:cNvSpPr>
          <p:nvPr/>
        </p:nvSpPr>
        <p:spPr bwMode="auto">
          <a:xfrm>
            <a:off x="4246563" y="2794000"/>
            <a:ext cx="323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 eaLnBrk="1" hangingPunct="1"/>
            <a:r>
              <a:rPr lang="en-US" altLang="zh-CN" sz="3400" b="0" u="none">
                <a:solidFill>
                  <a:srgbClr val="000000"/>
                </a:solidFill>
                <a:ea typeface="宋体" pitchFamily="2" charset="-122"/>
              </a:rPr>
              <a:t>   </a:t>
            </a:r>
            <a:endParaRPr lang="en-US" altLang="zh-CN" b="0" u="none">
              <a:ea typeface="宋体" pitchFamily="2" charset="-122"/>
            </a:endParaRPr>
          </a:p>
        </p:txBody>
      </p:sp>
      <p:sp>
        <p:nvSpPr>
          <p:cNvPr id="34884" name="Text Box 68"/>
          <p:cNvSpPr txBox="1">
            <a:spLocks noChangeArrowheads="1"/>
          </p:cNvSpPr>
          <p:nvPr/>
        </p:nvSpPr>
        <p:spPr bwMode="auto">
          <a:xfrm>
            <a:off x="-36513" y="1628775"/>
            <a:ext cx="4500563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    </a:t>
            </a:r>
            <a:r>
              <a:rPr lang="zh-CN" altLang="en-US" u="none">
                <a:solidFill>
                  <a:srgbClr val="0000CC"/>
                </a:solidFill>
              </a:rPr>
              <a:t>由马吕斯定律，光强为</a:t>
            </a:r>
            <a:r>
              <a:rPr lang="en-US" altLang="zh-CN" u="none">
                <a:solidFill>
                  <a:srgbClr val="0000CC"/>
                </a:solidFill>
              </a:rPr>
              <a:t>I</a:t>
            </a:r>
            <a:r>
              <a:rPr lang="en-US" altLang="zh-CN" u="none" baseline="-25000">
                <a:solidFill>
                  <a:srgbClr val="0000CC"/>
                </a:solidFill>
              </a:rPr>
              <a:t>0</a:t>
            </a:r>
            <a:r>
              <a:rPr lang="zh-CN" altLang="en-US" u="none">
                <a:solidFill>
                  <a:srgbClr val="0000CC"/>
                </a:solidFill>
              </a:rPr>
              <a:t>的平面偏振光 </a:t>
            </a:r>
            <a:r>
              <a:rPr lang="en-US" altLang="zh-CN" u="none">
                <a:solidFill>
                  <a:srgbClr val="0000CC"/>
                </a:solidFill>
              </a:rPr>
              <a:t>(</a:t>
            </a:r>
            <a:r>
              <a:rPr lang="zh-CN" altLang="en-US" u="none">
                <a:solidFill>
                  <a:srgbClr val="0000CC"/>
                </a:solidFill>
              </a:rPr>
              <a:t>即线偏振光</a:t>
            </a:r>
            <a:r>
              <a:rPr lang="en-US" altLang="zh-CN" u="none">
                <a:solidFill>
                  <a:srgbClr val="0000CC"/>
                </a:solidFill>
              </a:rPr>
              <a:t>) </a:t>
            </a:r>
            <a:r>
              <a:rPr lang="zh-CN" altLang="en-US" u="none">
                <a:solidFill>
                  <a:srgbClr val="0000CC"/>
                </a:solidFill>
              </a:rPr>
              <a:t>透过第一偏振片后，其强度为</a:t>
            </a:r>
            <a:endParaRPr lang="zh-CN" altLang="en-US" u="none">
              <a:solidFill>
                <a:srgbClr val="0000CC"/>
              </a:solidFill>
            </a:endParaRPr>
          </a:p>
        </p:txBody>
      </p:sp>
      <p:sp>
        <p:nvSpPr>
          <p:cNvPr id="34885" name="Text Box 69"/>
          <p:cNvSpPr txBox="1">
            <a:spLocks noChangeArrowheads="1"/>
          </p:cNvSpPr>
          <p:nvPr/>
        </p:nvSpPr>
        <p:spPr bwMode="auto">
          <a:xfrm>
            <a:off x="315913" y="3141663"/>
            <a:ext cx="382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方向沿着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1</a:t>
            </a:r>
            <a:r>
              <a:rPr lang="zh-CN" altLang="en-US" u="none">
                <a:solidFill>
                  <a:srgbClr val="0000CC"/>
                </a:solidFill>
              </a:rPr>
              <a:t>的偏振化方向。</a:t>
            </a:r>
            <a:endParaRPr lang="zh-CN" altLang="en-US" u="none">
              <a:solidFill>
                <a:srgbClr val="0000CC"/>
              </a:solidFill>
            </a:endParaRPr>
          </a:p>
        </p:txBody>
      </p:sp>
      <p:sp>
        <p:nvSpPr>
          <p:cNvPr id="34886" name="Text Box 70"/>
          <p:cNvSpPr txBox="1">
            <a:spLocks noChangeArrowheads="1"/>
          </p:cNvSpPr>
          <p:nvPr/>
        </p:nvSpPr>
        <p:spPr bwMode="auto">
          <a:xfrm>
            <a:off x="34925" y="3646488"/>
            <a:ext cx="540067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solidFill>
                  <a:srgbClr val="0000CC"/>
                </a:solidFill>
              </a:rPr>
              <a:t>    </a:t>
            </a:r>
            <a:r>
              <a:rPr lang="zh-CN" altLang="en-US" u="none">
                <a:solidFill>
                  <a:srgbClr val="0000CC"/>
                </a:solidFill>
              </a:rPr>
              <a:t>偏振片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2</a:t>
            </a:r>
            <a:r>
              <a:rPr lang="zh-CN" altLang="en-US" u="none">
                <a:solidFill>
                  <a:srgbClr val="0000CC"/>
                </a:solidFill>
              </a:rPr>
              <a:t>只允许沿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2</a:t>
            </a:r>
            <a:r>
              <a:rPr lang="zh-CN" altLang="en-US" u="none">
                <a:solidFill>
                  <a:srgbClr val="0000CC"/>
                </a:solidFill>
              </a:rPr>
              <a:t>偏振化方向的分量通过，因而透过偏振片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2</a:t>
            </a:r>
            <a:r>
              <a:rPr lang="zh-CN" altLang="en-US" u="none">
                <a:solidFill>
                  <a:srgbClr val="0000CC"/>
                </a:solidFill>
              </a:rPr>
              <a:t>的光强度为</a:t>
            </a:r>
            <a:endParaRPr lang="zh-CN" altLang="en-US" u="none"/>
          </a:p>
        </p:txBody>
      </p:sp>
      <p:graphicFrame>
        <p:nvGraphicFramePr>
          <p:cNvPr id="34887" name="Object 71"/>
          <p:cNvGraphicFramePr>
            <a:graphicFrameLocks noChangeAspect="1"/>
          </p:cNvGraphicFramePr>
          <p:nvPr/>
        </p:nvGraphicFramePr>
        <p:xfrm>
          <a:off x="323850" y="4727575"/>
          <a:ext cx="53959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Equation" r:id="rId1" imgW="3009900" imgH="279400" progId="Equation.DSMT4">
                  <p:embed/>
                </p:oleObj>
              </mc:Choice>
              <mc:Fallback>
                <p:oleObj name="Equation" r:id="rId1" imgW="3009900" imgH="2794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27575"/>
                        <a:ext cx="53959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88" name="Object 72"/>
          <p:cNvGraphicFramePr>
            <a:graphicFrameLocks noChangeAspect="1"/>
          </p:cNvGraphicFramePr>
          <p:nvPr/>
        </p:nvGraphicFramePr>
        <p:xfrm>
          <a:off x="611188" y="5229225"/>
          <a:ext cx="60229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name="Equation" r:id="rId3" imgW="3289300" imgH="393700" progId="Equation.DSMT4">
                  <p:embed/>
                </p:oleObj>
              </mc:Choice>
              <mc:Fallback>
                <p:oleObj name="Equation" r:id="rId3" imgW="3289300" imgH="3937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229225"/>
                        <a:ext cx="60229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89" name="Object 73"/>
          <p:cNvGraphicFramePr>
            <a:graphicFrameLocks noChangeAspect="1"/>
          </p:cNvGraphicFramePr>
          <p:nvPr/>
        </p:nvGraphicFramePr>
        <p:xfrm>
          <a:off x="3130550" y="2565400"/>
          <a:ext cx="17287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5" imgW="862965" imgH="241300" progId="Equation.DSMT4">
                  <p:embed/>
                </p:oleObj>
              </mc:Choice>
              <mc:Fallback>
                <p:oleObj name="Equation" r:id="rId5" imgW="862965" imgH="2413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565400"/>
                        <a:ext cx="17287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5" name="Group 75"/>
          <p:cNvGrpSpPr/>
          <p:nvPr/>
        </p:nvGrpSpPr>
        <p:grpSpPr bwMode="auto">
          <a:xfrm>
            <a:off x="5867400" y="1931988"/>
            <a:ext cx="3203575" cy="2865437"/>
            <a:chOff x="1392" y="960"/>
            <a:chExt cx="3216" cy="2213"/>
          </a:xfrm>
        </p:grpSpPr>
        <p:sp>
          <p:nvSpPr>
            <p:cNvPr id="34892" name="Line 76"/>
            <p:cNvSpPr>
              <a:spLocks noChangeShapeType="1"/>
            </p:cNvSpPr>
            <p:nvPr/>
          </p:nvSpPr>
          <p:spPr bwMode="auto">
            <a:xfrm>
              <a:off x="1392" y="1937"/>
              <a:ext cx="3216" cy="1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3" name="Line 77"/>
            <p:cNvSpPr>
              <a:spLocks noChangeShapeType="1"/>
            </p:cNvSpPr>
            <p:nvPr/>
          </p:nvSpPr>
          <p:spPr bwMode="auto">
            <a:xfrm>
              <a:off x="1542" y="1605"/>
              <a:ext cx="0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4" name="Line 78"/>
            <p:cNvSpPr>
              <a:spLocks noChangeShapeType="1"/>
            </p:cNvSpPr>
            <p:nvPr/>
          </p:nvSpPr>
          <p:spPr bwMode="auto">
            <a:xfrm>
              <a:off x="1719" y="1605"/>
              <a:ext cx="0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5" name="Line 79"/>
            <p:cNvSpPr>
              <a:spLocks noChangeShapeType="1"/>
            </p:cNvSpPr>
            <p:nvPr/>
          </p:nvSpPr>
          <p:spPr bwMode="auto">
            <a:xfrm>
              <a:off x="1894" y="1605"/>
              <a:ext cx="0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6" name="Line 80"/>
            <p:cNvSpPr>
              <a:spLocks noChangeShapeType="1"/>
            </p:cNvSpPr>
            <p:nvPr/>
          </p:nvSpPr>
          <p:spPr bwMode="auto">
            <a:xfrm>
              <a:off x="2072" y="1605"/>
              <a:ext cx="0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7" name="Line 81"/>
            <p:cNvSpPr>
              <a:spLocks noChangeShapeType="1"/>
            </p:cNvSpPr>
            <p:nvPr/>
          </p:nvSpPr>
          <p:spPr bwMode="auto">
            <a:xfrm>
              <a:off x="2249" y="1605"/>
              <a:ext cx="0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8" name="Line 82"/>
            <p:cNvSpPr>
              <a:spLocks noChangeShapeType="1"/>
            </p:cNvSpPr>
            <p:nvPr/>
          </p:nvSpPr>
          <p:spPr bwMode="auto">
            <a:xfrm>
              <a:off x="2425" y="1030"/>
              <a:ext cx="0" cy="21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899" name="Line 83"/>
            <p:cNvSpPr>
              <a:spLocks noChangeShapeType="1"/>
            </p:cNvSpPr>
            <p:nvPr/>
          </p:nvSpPr>
          <p:spPr bwMode="auto">
            <a:xfrm flipV="1">
              <a:off x="2249" y="1030"/>
              <a:ext cx="443" cy="151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0" name="Line 84"/>
            <p:cNvSpPr>
              <a:spLocks noChangeShapeType="1"/>
            </p:cNvSpPr>
            <p:nvPr/>
          </p:nvSpPr>
          <p:spPr bwMode="auto">
            <a:xfrm flipV="1">
              <a:off x="2484" y="1605"/>
              <a:ext cx="236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1" name="Line 85"/>
            <p:cNvSpPr>
              <a:spLocks noChangeShapeType="1"/>
            </p:cNvSpPr>
            <p:nvPr/>
          </p:nvSpPr>
          <p:spPr bwMode="auto">
            <a:xfrm flipV="1">
              <a:off x="2720" y="1605"/>
              <a:ext cx="236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2" name="Line 86"/>
            <p:cNvSpPr>
              <a:spLocks noChangeShapeType="1"/>
            </p:cNvSpPr>
            <p:nvPr/>
          </p:nvSpPr>
          <p:spPr bwMode="auto">
            <a:xfrm flipV="1">
              <a:off x="2955" y="1605"/>
              <a:ext cx="234" cy="7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3" name="Line 87"/>
            <p:cNvSpPr>
              <a:spLocks noChangeShapeType="1"/>
            </p:cNvSpPr>
            <p:nvPr/>
          </p:nvSpPr>
          <p:spPr bwMode="auto">
            <a:xfrm>
              <a:off x="3484" y="1030"/>
              <a:ext cx="0" cy="214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4" name="Line 88"/>
            <p:cNvSpPr>
              <a:spLocks noChangeShapeType="1"/>
            </p:cNvSpPr>
            <p:nvPr/>
          </p:nvSpPr>
          <p:spPr bwMode="auto">
            <a:xfrm flipV="1">
              <a:off x="2892" y="1187"/>
              <a:ext cx="1299" cy="130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5" name="Line 89"/>
            <p:cNvSpPr>
              <a:spLocks noChangeShapeType="1"/>
            </p:cNvSpPr>
            <p:nvPr/>
          </p:nvSpPr>
          <p:spPr bwMode="auto">
            <a:xfrm flipV="1">
              <a:off x="3277" y="1083"/>
              <a:ext cx="443" cy="151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6" name="Arc 90"/>
            <p:cNvSpPr/>
            <p:nvPr/>
          </p:nvSpPr>
          <p:spPr bwMode="auto">
            <a:xfrm>
              <a:off x="2425" y="1447"/>
              <a:ext cx="118" cy="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7" name="Line 91"/>
            <p:cNvSpPr>
              <a:spLocks noChangeShapeType="1"/>
            </p:cNvSpPr>
            <p:nvPr/>
          </p:nvSpPr>
          <p:spPr bwMode="auto">
            <a:xfrm flipV="1">
              <a:off x="3484" y="1656"/>
              <a:ext cx="115" cy="10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8" name="Line 92"/>
            <p:cNvSpPr>
              <a:spLocks noChangeShapeType="1"/>
            </p:cNvSpPr>
            <p:nvPr/>
          </p:nvSpPr>
          <p:spPr bwMode="auto">
            <a:xfrm>
              <a:off x="3601" y="1656"/>
              <a:ext cx="0" cy="10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09" name="Arc 93"/>
            <p:cNvSpPr/>
            <p:nvPr/>
          </p:nvSpPr>
          <p:spPr bwMode="auto">
            <a:xfrm>
              <a:off x="3661" y="1292"/>
              <a:ext cx="234" cy="20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0" name="WordArt 94"/>
            <p:cNvSpPr>
              <a:spLocks noChangeArrowheads="1" noChangeShapeType="1" noTextEdit="1"/>
            </p:cNvSpPr>
            <p:nvPr/>
          </p:nvSpPr>
          <p:spPr bwMode="auto">
            <a:xfrm>
              <a:off x="2448" y="1104"/>
              <a:ext cx="144" cy="1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rPr>
                <a:t>a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latin typeface="Symbol" pitchFamily="18" charset="2"/>
              </a:endParaRPr>
            </a:p>
          </p:txBody>
        </p:sp>
        <p:grpSp>
          <p:nvGrpSpPr>
            <p:cNvPr id="21536" name="Group 95"/>
            <p:cNvGrpSpPr/>
            <p:nvPr/>
          </p:nvGrpSpPr>
          <p:grpSpPr bwMode="auto">
            <a:xfrm>
              <a:off x="3744" y="1056"/>
              <a:ext cx="336" cy="180"/>
              <a:chOff x="3120" y="3456"/>
              <a:chExt cx="390" cy="228"/>
            </a:xfrm>
          </p:grpSpPr>
          <p:sp>
            <p:nvSpPr>
              <p:cNvPr id="34912" name="WordArt 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0" y="3504"/>
                <a:ext cx="390" cy="18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</a:ln>
                    <a:latin typeface="Symbol" pitchFamily="18" charset="2"/>
                  </a:rPr>
                  <a:t>90-a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endParaRPr>
              </a:p>
            </p:txBody>
          </p:sp>
          <p:sp>
            <p:nvSpPr>
              <p:cNvPr id="34913" name="WordArt 9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12" y="3456"/>
                <a:ext cx="48" cy="4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1537" name="Group 98"/>
            <p:cNvGrpSpPr/>
            <p:nvPr/>
          </p:nvGrpSpPr>
          <p:grpSpPr bwMode="auto">
            <a:xfrm>
              <a:off x="2736" y="960"/>
              <a:ext cx="192" cy="240"/>
              <a:chOff x="2832" y="3264"/>
              <a:chExt cx="241" cy="336"/>
            </a:xfrm>
          </p:grpSpPr>
          <p:sp>
            <p:nvSpPr>
              <p:cNvPr id="34915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34916" name="WordArt 10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1538" name="Group 101"/>
            <p:cNvGrpSpPr/>
            <p:nvPr/>
          </p:nvGrpSpPr>
          <p:grpSpPr bwMode="auto">
            <a:xfrm>
              <a:off x="4224" y="960"/>
              <a:ext cx="192" cy="240"/>
              <a:chOff x="2832" y="3264"/>
              <a:chExt cx="241" cy="336"/>
            </a:xfrm>
          </p:grpSpPr>
          <p:sp>
            <p:nvSpPr>
              <p:cNvPr id="34918" name="WordArt 1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34919" name="WordArt 10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1539" name="Group 104"/>
            <p:cNvGrpSpPr/>
            <p:nvPr/>
          </p:nvGrpSpPr>
          <p:grpSpPr bwMode="auto">
            <a:xfrm>
              <a:off x="2736" y="2496"/>
              <a:ext cx="144" cy="192"/>
              <a:chOff x="2832" y="3264"/>
              <a:chExt cx="241" cy="336"/>
            </a:xfrm>
          </p:grpSpPr>
          <p:sp>
            <p:nvSpPr>
              <p:cNvPr id="34921" name="WordArt 10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34922" name="WordArt 10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1540" name="Group 107"/>
            <p:cNvGrpSpPr/>
            <p:nvPr/>
          </p:nvGrpSpPr>
          <p:grpSpPr bwMode="auto">
            <a:xfrm>
              <a:off x="3840" y="2496"/>
              <a:ext cx="144" cy="192"/>
              <a:chOff x="2832" y="3264"/>
              <a:chExt cx="241" cy="336"/>
            </a:xfrm>
          </p:grpSpPr>
          <p:sp>
            <p:nvSpPr>
              <p:cNvPr id="34924" name="WordArt 10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34925" name="WordArt 10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1541" name="Group 110"/>
            <p:cNvGrpSpPr/>
            <p:nvPr/>
          </p:nvGrpSpPr>
          <p:grpSpPr bwMode="auto">
            <a:xfrm>
              <a:off x="1824" y="2496"/>
              <a:ext cx="144" cy="192"/>
              <a:chOff x="2832" y="3264"/>
              <a:chExt cx="241" cy="336"/>
            </a:xfrm>
          </p:grpSpPr>
          <p:sp>
            <p:nvSpPr>
              <p:cNvPr id="34927" name="WordArt 1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34928" name="WordArt 11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 spd="slow" advTm="98862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884" grpId="0"/>
      <p:bldP spid="34885" grpId="0"/>
      <p:bldP spid="348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2"/>
          <p:cNvSpPr>
            <a:spLocks noChangeArrowheads="1"/>
          </p:cNvSpPr>
          <p:nvPr/>
        </p:nvSpPr>
        <p:spPr bwMode="auto">
          <a:xfrm>
            <a:off x="323850" y="1484313"/>
            <a:ext cx="882015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ea typeface="宋体" pitchFamily="2" charset="-122"/>
              </a:rPr>
              <a:t>4</a:t>
            </a:r>
            <a:r>
              <a:rPr lang="zh-CN" altLang="en-US" u="none">
                <a:ea typeface="宋体" pitchFamily="2" charset="-122"/>
              </a:rPr>
              <a:t>．</a:t>
            </a:r>
            <a:r>
              <a:rPr lang="zh-CN" altLang="en-US" u="none"/>
              <a:t>一束光强为</a:t>
            </a:r>
            <a:r>
              <a:rPr lang="en-US" altLang="zh-CN" u="none"/>
              <a:t>I</a:t>
            </a:r>
            <a:r>
              <a:rPr lang="en-US" altLang="zh-CN" u="none" baseline="-25000"/>
              <a:t>0</a:t>
            </a:r>
            <a:r>
              <a:rPr lang="zh-CN" altLang="en-US" u="none"/>
              <a:t>的自然光，相继通过三个偏振片</a:t>
            </a:r>
            <a:r>
              <a:rPr lang="en-US" altLang="zh-CN" u="none"/>
              <a:t>P</a:t>
            </a:r>
            <a:r>
              <a:rPr lang="en-US" altLang="zh-CN" u="none" baseline="-25000"/>
              <a:t>1</a:t>
            </a:r>
            <a:r>
              <a:rPr lang="zh-CN" altLang="en-US" u="none"/>
              <a:t>、</a:t>
            </a:r>
            <a:r>
              <a:rPr lang="en-US" altLang="zh-CN" u="none"/>
              <a:t>P</a:t>
            </a:r>
            <a:r>
              <a:rPr lang="en-US" altLang="zh-CN" u="none" baseline="-25000"/>
              <a:t>2</a:t>
            </a:r>
            <a:r>
              <a:rPr lang="zh-CN" altLang="en-US" u="none"/>
              <a:t>、</a:t>
            </a:r>
            <a:r>
              <a:rPr lang="en-US" altLang="zh-CN" u="none"/>
              <a:t>P</a:t>
            </a:r>
            <a:r>
              <a:rPr lang="en-US" altLang="zh-CN" u="none" baseline="-25000"/>
              <a:t>3</a:t>
            </a:r>
            <a:r>
              <a:rPr lang="zh-CN" altLang="en-US" u="none"/>
              <a:t>后，出射光的光强为</a:t>
            </a:r>
            <a:r>
              <a:rPr lang="en-US" altLang="zh-CN" u="none"/>
              <a:t>I=I</a:t>
            </a:r>
            <a:r>
              <a:rPr lang="en-US" altLang="zh-CN" u="none" baseline="-25000"/>
              <a:t>0</a:t>
            </a:r>
            <a:r>
              <a:rPr lang="en-US" altLang="zh-CN" u="none"/>
              <a:t>/8</a:t>
            </a:r>
            <a:r>
              <a:rPr lang="zh-CN" altLang="en-US" u="none"/>
              <a:t>。已知</a:t>
            </a:r>
            <a:r>
              <a:rPr lang="en-US" altLang="zh-CN" u="none"/>
              <a:t>P</a:t>
            </a:r>
            <a:r>
              <a:rPr lang="en-US" altLang="zh-CN" u="none" baseline="-25000"/>
              <a:t>1</a:t>
            </a:r>
            <a:r>
              <a:rPr lang="zh-CN" altLang="en-US" u="none"/>
              <a:t>和</a:t>
            </a:r>
            <a:r>
              <a:rPr lang="en-US" altLang="zh-CN" u="none"/>
              <a:t>P</a:t>
            </a:r>
            <a:r>
              <a:rPr lang="en-US" altLang="zh-CN" u="none" baseline="-25000"/>
              <a:t>3</a:t>
            </a:r>
            <a:r>
              <a:rPr lang="zh-CN" altLang="en-US" u="none"/>
              <a:t>的偏振化方向相互垂直，若以入射光线为轴，旋转</a:t>
            </a:r>
            <a:r>
              <a:rPr lang="en-US" altLang="zh-CN" u="none"/>
              <a:t>P</a:t>
            </a:r>
            <a:r>
              <a:rPr lang="en-US" altLang="zh-CN" u="none" baseline="-25000"/>
              <a:t>2</a:t>
            </a:r>
            <a:r>
              <a:rPr lang="zh-CN" altLang="en-US" u="none"/>
              <a:t>，要使出射光的光强为零，</a:t>
            </a:r>
            <a:r>
              <a:rPr lang="en-US" altLang="zh-CN" u="none"/>
              <a:t>P</a:t>
            </a:r>
            <a:r>
              <a:rPr lang="en-US" altLang="zh-CN" u="none" baseline="-25000"/>
              <a:t>2</a:t>
            </a:r>
            <a:r>
              <a:rPr lang="zh-CN" altLang="en-US" u="none"/>
              <a:t>最少要转过的角度是                                            </a:t>
            </a:r>
            <a:r>
              <a:rPr lang="en-US" altLang="zh-CN" u="none">
                <a:ea typeface="宋体" pitchFamily="2" charset="-122"/>
              </a:rPr>
              <a:t>[   ]</a:t>
            </a:r>
            <a:endParaRPr lang="en-US" altLang="zh-CN" u="none">
              <a:ea typeface="宋体" pitchFamily="2" charset="-122"/>
            </a:endParaRPr>
          </a:p>
        </p:txBody>
      </p:sp>
      <p:sp>
        <p:nvSpPr>
          <p:cNvPr id="47167" name="WordArt 63"/>
          <p:cNvSpPr>
            <a:spLocks noChangeArrowheads="1" noChangeShapeType="1" noTextEdit="1"/>
          </p:cNvSpPr>
          <p:nvPr/>
        </p:nvSpPr>
        <p:spPr bwMode="auto">
          <a:xfrm>
            <a:off x="395536" y="548680"/>
            <a:ext cx="25146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4[B]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2532" name="Text Box 65"/>
          <p:cNvSpPr txBox="1">
            <a:spLocks noChangeArrowheads="1"/>
          </p:cNvSpPr>
          <p:nvPr/>
        </p:nvSpPr>
        <p:spPr bwMode="auto">
          <a:xfrm>
            <a:off x="785813" y="3476625"/>
            <a:ext cx="5468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/>
              <a:t>(A) 30</a:t>
            </a:r>
            <a:r>
              <a:rPr lang="en-US" altLang="zh-CN" u="none" baseline="30000"/>
              <a:t>0</a:t>
            </a:r>
            <a:r>
              <a:rPr lang="en-US" altLang="zh-CN" u="none"/>
              <a:t>     (B) 45</a:t>
            </a:r>
            <a:r>
              <a:rPr lang="en-US" altLang="zh-CN" u="none" baseline="30000"/>
              <a:t>0</a:t>
            </a:r>
            <a:r>
              <a:rPr lang="en-US" altLang="zh-CN" u="none"/>
              <a:t>          (C) 60</a:t>
            </a:r>
            <a:r>
              <a:rPr lang="en-US" altLang="zh-CN" u="none" baseline="30000"/>
              <a:t>0</a:t>
            </a:r>
            <a:r>
              <a:rPr lang="en-US" altLang="zh-CN" u="none"/>
              <a:t>      (D) 90</a:t>
            </a:r>
            <a:r>
              <a:rPr lang="en-US" altLang="zh-CN" u="none" baseline="30000"/>
              <a:t>0</a:t>
            </a:r>
            <a:r>
              <a:rPr lang="en-US" altLang="zh-CN" u="none"/>
              <a:t> </a:t>
            </a:r>
            <a:endParaRPr lang="en-US" altLang="zh-CN" u="none"/>
          </a:p>
        </p:txBody>
      </p:sp>
      <p:grpSp>
        <p:nvGrpSpPr>
          <p:cNvPr id="22533" name="Group 66"/>
          <p:cNvGrpSpPr/>
          <p:nvPr/>
        </p:nvGrpSpPr>
        <p:grpSpPr bwMode="auto">
          <a:xfrm>
            <a:off x="1331913" y="4438650"/>
            <a:ext cx="6048375" cy="1727200"/>
            <a:chOff x="793" y="960"/>
            <a:chExt cx="3402" cy="2213"/>
          </a:xfrm>
        </p:grpSpPr>
        <p:sp>
          <p:nvSpPr>
            <p:cNvPr id="47171" name="Line 67"/>
            <p:cNvSpPr>
              <a:spLocks noChangeShapeType="1"/>
            </p:cNvSpPr>
            <p:nvPr/>
          </p:nvSpPr>
          <p:spPr bwMode="auto">
            <a:xfrm>
              <a:off x="793" y="1932"/>
              <a:ext cx="3402" cy="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2" name="Line 68"/>
            <p:cNvSpPr>
              <a:spLocks noChangeShapeType="1"/>
            </p:cNvSpPr>
            <p:nvPr/>
          </p:nvSpPr>
          <p:spPr bwMode="auto">
            <a:xfrm>
              <a:off x="1302" y="1605"/>
              <a:ext cx="0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3" name="Line 69"/>
            <p:cNvSpPr>
              <a:spLocks noChangeShapeType="1"/>
            </p:cNvSpPr>
            <p:nvPr/>
          </p:nvSpPr>
          <p:spPr bwMode="auto">
            <a:xfrm>
              <a:off x="1655" y="1605"/>
              <a:ext cx="0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4" name="Line 70"/>
            <p:cNvSpPr>
              <a:spLocks noChangeShapeType="1"/>
            </p:cNvSpPr>
            <p:nvPr/>
          </p:nvSpPr>
          <p:spPr bwMode="auto">
            <a:xfrm>
              <a:off x="1832" y="1605"/>
              <a:ext cx="0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5" name="Line 71"/>
            <p:cNvSpPr>
              <a:spLocks noChangeShapeType="1"/>
            </p:cNvSpPr>
            <p:nvPr/>
          </p:nvSpPr>
          <p:spPr bwMode="auto">
            <a:xfrm>
              <a:off x="2009" y="1605"/>
              <a:ext cx="0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6" name="Line 72"/>
            <p:cNvSpPr>
              <a:spLocks noChangeShapeType="1"/>
            </p:cNvSpPr>
            <p:nvPr/>
          </p:nvSpPr>
          <p:spPr bwMode="auto">
            <a:xfrm>
              <a:off x="2184" y="1029"/>
              <a:ext cx="0" cy="21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7" name="Line 73"/>
            <p:cNvSpPr>
              <a:spLocks noChangeShapeType="1"/>
            </p:cNvSpPr>
            <p:nvPr/>
          </p:nvSpPr>
          <p:spPr bwMode="auto">
            <a:xfrm flipV="1">
              <a:off x="2009" y="1029"/>
              <a:ext cx="443" cy="151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8" name="Line 74"/>
            <p:cNvSpPr>
              <a:spLocks noChangeShapeType="1"/>
            </p:cNvSpPr>
            <p:nvPr/>
          </p:nvSpPr>
          <p:spPr bwMode="auto">
            <a:xfrm flipV="1">
              <a:off x="2243" y="1605"/>
              <a:ext cx="236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79" name="Line 75"/>
            <p:cNvSpPr>
              <a:spLocks noChangeShapeType="1"/>
            </p:cNvSpPr>
            <p:nvPr/>
          </p:nvSpPr>
          <p:spPr bwMode="auto">
            <a:xfrm flipV="1">
              <a:off x="2479" y="1605"/>
              <a:ext cx="238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0" name="Line 76"/>
            <p:cNvSpPr>
              <a:spLocks noChangeShapeType="1"/>
            </p:cNvSpPr>
            <p:nvPr/>
          </p:nvSpPr>
          <p:spPr bwMode="auto">
            <a:xfrm flipV="1">
              <a:off x="2715" y="1605"/>
              <a:ext cx="234" cy="73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1" name="Line 77"/>
            <p:cNvSpPr>
              <a:spLocks noChangeShapeType="1"/>
            </p:cNvSpPr>
            <p:nvPr/>
          </p:nvSpPr>
          <p:spPr bwMode="auto">
            <a:xfrm>
              <a:off x="3245" y="1029"/>
              <a:ext cx="0" cy="21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2" name="Line 78"/>
            <p:cNvSpPr>
              <a:spLocks noChangeShapeType="1"/>
            </p:cNvSpPr>
            <p:nvPr/>
          </p:nvSpPr>
          <p:spPr bwMode="auto">
            <a:xfrm flipV="1">
              <a:off x="2652" y="1188"/>
              <a:ext cx="1298" cy="130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3" name="Line 79"/>
            <p:cNvSpPr>
              <a:spLocks noChangeShapeType="1"/>
            </p:cNvSpPr>
            <p:nvPr/>
          </p:nvSpPr>
          <p:spPr bwMode="auto">
            <a:xfrm flipV="1">
              <a:off x="3037" y="1082"/>
              <a:ext cx="443" cy="151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4" name="Arc 80"/>
            <p:cNvSpPr/>
            <p:nvPr/>
          </p:nvSpPr>
          <p:spPr bwMode="auto">
            <a:xfrm>
              <a:off x="2184" y="1446"/>
              <a:ext cx="119" cy="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5" name="Line 81"/>
            <p:cNvSpPr>
              <a:spLocks noChangeShapeType="1"/>
            </p:cNvSpPr>
            <p:nvPr/>
          </p:nvSpPr>
          <p:spPr bwMode="auto">
            <a:xfrm flipV="1">
              <a:off x="3245" y="1656"/>
              <a:ext cx="116" cy="10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6" name="Line 82"/>
            <p:cNvSpPr>
              <a:spLocks noChangeShapeType="1"/>
            </p:cNvSpPr>
            <p:nvPr/>
          </p:nvSpPr>
          <p:spPr bwMode="auto">
            <a:xfrm>
              <a:off x="3361" y="1656"/>
              <a:ext cx="0" cy="10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7" name="Arc 83"/>
            <p:cNvSpPr/>
            <p:nvPr/>
          </p:nvSpPr>
          <p:spPr bwMode="auto">
            <a:xfrm>
              <a:off x="3421" y="1292"/>
              <a:ext cx="234" cy="20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188" name="WordArt 84"/>
            <p:cNvSpPr>
              <a:spLocks noChangeArrowheads="1" noChangeShapeType="1" noTextEdit="1"/>
            </p:cNvSpPr>
            <p:nvPr/>
          </p:nvSpPr>
          <p:spPr bwMode="auto">
            <a:xfrm>
              <a:off x="2208" y="1104"/>
              <a:ext cx="144" cy="1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rPr>
                <a:t>a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latin typeface="Symbol" pitchFamily="18" charset="2"/>
              </a:endParaRPr>
            </a:p>
          </p:txBody>
        </p:sp>
        <p:grpSp>
          <p:nvGrpSpPr>
            <p:cNvPr id="22553" name="Group 85"/>
            <p:cNvGrpSpPr/>
            <p:nvPr/>
          </p:nvGrpSpPr>
          <p:grpSpPr bwMode="auto">
            <a:xfrm>
              <a:off x="3504" y="1056"/>
              <a:ext cx="336" cy="180"/>
              <a:chOff x="3120" y="3456"/>
              <a:chExt cx="390" cy="228"/>
            </a:xfrm>
          </p:grpSpPr>
          <p:sp>
            <p:nvSpPr>
              <p:cNvPr id="47190" name="WordArt 8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0" y="3504"/>
                <a:ext cx="390" cy="18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</a:ln>
                    <a:latin typeface="Symbol" pitchFamily="18" charset="2"/>
                  </a:rPr>
                  <a:t>90-a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endParaRPr>
              </a:p>
            </p:txBody>
          </p:sp>
          <p:sp>
            <p:nvSpPr>
              <p:cNvPr id="47191" name="WordArt 8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12" y="3456"/>
                <a:ext cx="48" cy="4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54" name="Group 88"/>
            <p:cNvGrpSpPr/>
            <p:nvPr/>
          </p:nvGrpSpPr>
          <p:grpSpPr bwMode="auto">
            <a:xfrm>
              <a:off x="2496" y="960"/>
              <a:ext cx="192" cy="240"/>
              <a:chOff x="2832" y="3264"/>
              <a:chExt cx="241" cy="336"/>
            </a:xfrm>
          </p:grpSpPr>
          <p:sp>
            <p:nvSpPr>
              <p:cNvPr id="47193" name="WordArt 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194" name="WordArt 9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55" name="Group 91"/>
            <p:cNvGrpSpPr/>
            <p:nvPr/>
          </p:nvGrpSpPr>
          <p:grpSpPr bwMode="auto">
            <a:xfrm>
              <a:off x="3984" y="960"/>
              <a:ext cx="192" cy="240"/>
              <a:chOff x="2832" y="3264"/>
              <a:chExt cx="241" cy="336"/>
            </a:xfrm>
          </p:grpSpPr>
          <p:sp>
            <p:nvSpPr>
              <p:cNvPr id="47196" name="WordArt 9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197" name="WordArt 9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3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56" name="Group 94"/>
            <p:cNvGrpSpPr/>
            <p:nvPr/>
          </p:nvGrpSpPr>
          <p:grpSpPr bwMode="auto">
            <a:xfrm>
              <a:off x="2404" y="2467"/>
              <a:ext cx="144" cy="192"/>
              <a:chOff x="2832" y="3264"/>
              <a:chExt cx="241" cy="336"/>
            </a:xfrm>
          </p:grpSpPr>
          <p:sp>
            <p:nvSpPr>
              <p:cNvPr id="47199" name="WordArt 9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200" name="WordArt 9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57" name="Group 97"/>
            <p:cNvGrpSpPr/>
            <p:nvPr/>
          </p:nvGrpSpPr>
          <p:grpSpPr bwMode="auto">
            <a:xfrm>
              <a:off x="3560" y="2455"/>
              <a:ext cx="144" cy="192"/>
              <a:chOff x="2832" y="3264"/>
              <a:chExt cx="241" cy="336"/>
            </a:xfrm>
          </p:grpSpPr>
          <p:sp>
            <p:nvSpPr>
              <p:cNvPr id="47202" name="WordArt 9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203" name="WordArt 9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3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58" name="Group 100"/>
            <p:cNvGrpSpPr/>
            <p:nvPr/>
          </p:nvGrpSpPr>
          <p:grpSpPr bwMode="auto">
            <a:xfrm>
              <a:off x="1224" y="2496"/>
              <a:ext cx="144" cy="192"/>
              <a:chOff x="2832" y="3264"/>
              <a:chExt cx="241" cy="336"/>
            </a:xfrm>
          </p:grpSpPr>
          <p:sp>
            <p:nvSpPr>
              <p:cNvPr id="47205" name="WordArt 10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206" name="WordArt 10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47207" name="AutoShape 103"/>
            <p:cNvSpPr>
              <a:spLocks noChangeArrowheads="1"/>
            </p:cNvSpPr>
            <p:nvPr/>
          </p:nvSpPr>
          <p:spPr bwMode="auto">
            <a:xfrm>
              <a:off x="1273" y="1920"/>
              <a:ext cx="46" cy="49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2560" name="Group 104"/>
            <p:cNvGrpSpPr/>
            <p:nvPr/>
          </p:nvGrpSpPr>
          <p:grpSpPr bwMode="auto">
            <a:xfrm>
              <a:off x="1108" y="1605"/>
              <a:ext cx="48" cy="731"/>
              <a:chOff x="1633" y="1605"/>
              <a:chExt cx="48" cy="731"/>
            </a:xfrm>
          </p:grpSpPr>
          <p:sp>
            <p:nvSpPr>
              <p:cNvPr id="47209" name="Line 105"/>
              <p:cNvSpPr>
                <a:spLocks noChangeShapeType="1"/>
              </p:cNvSpPr>
              <p:nvPr/>
            </p:nvSpPr>
            <p:spPr bwMode="auto">
              <a:xfrm>
                <a:off x="1656" y="1605"/>
                <a:ext cx="0" cy="730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210" name="AutoShape 106"/>
              <p:cNvSpPr>
                <a:spLocks noChangeArrowheads="1"/>
              </p:cNvSpPr>
              <p:nvPr/>
            </p:nvSpPr>
            <p:spPr bwMode="auto">
              <a:xfrm>
                <a:off x="1633" y="1910"/>
                <a:ext cx="48" cy="49"/>
              </a:xfrm>
              <a:prstGeom prst="flowChartConnector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2561" name="Group 107"/>
            <p:cNvGrpSpPr/>
            <p:nvPr/>
          </p:nvGrpSpPr>
          <p:grpSpPr bwMode="auto">
            <a:xfrm>
              <a:off x="1202" y="981"/>
              <a:ext cx="272" cy="1565"/>
              <a:chOff x="1383" y="981"/>
              <a:chExt cx="272" cy="1565"/>
            </a:xfrm>
          </p:grpSpPr>
          <p:sp>
            <p:nvSpPr>
              <p:cNvPr id="47212" name="Line 108"/>
              <p:cNvSpPr>
                <a:spLocks noChangeShapeType="1"/>
              </p:cNvSpPr>
              <p:nvPr/>
            </p:nvSpPr>
            <p:spPr bwMode="auto">
              <a:xfrm>
                <a:off x="1655" y="980"/>
                <a:ext cx="0" cy="1566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2569" name="Group 109"/>
              <p:cNvGrpSpPr/>
              <p:nvPr/>
            </p:nvGrpSpPr>
            <p:grpSpPr bwMode="auto">
              <a:xfrm>
                <a:off x="1383" y="981"/>
                <a:ext cx="192" cy="240"/>
                <a:chOff x="2832" y="3264"/>
                <a:chExt cx="241" cy="336"/>
              </a:xfrm>
            </p:grpSpPr>
            <p:sp>
              <p:nvSpPr>
                <p:cNvPr id="47214" name="WordArt 110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32" y="3264"/>
                  <a:ext cx="145" cy="28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>
                    <a:defRPr/>
                  </a:pPr>
                  <a:r>
                    <a:rPr lang="en-US" altLang="zh-CN" sz="3600" kern="10">
                      <a:ln w="9525">
                        <a:solidFill>
                          <a:srgbClr val="0000FF"/>
                        </a:solidFill>
                        <a:round/>
                      </a:ln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p</a:t>
                  </a:r>
                  <a:endParaRPr lang="zh-CN" altLang="en-US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47215" name="WordArt 1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76" y="3456"/>
                  <a:ext cx="97" cy="14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>
                    <a:defRPr/>
                  </a:pPr>
                  <a:r>
                    <a:rPr lang="en-US" altLang="zh-CN" sz="3600" kern="10">
                      <a:ln w="9525">
                        <a:solidFill>
                          <a:srgbClr val="0000FF"/>
                        </a:solidFill>
                        <a:round/>
                      </a:ln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1</a:t>
                  </a:r>
                  <a:endParaRPr lang="zh-CN" altLang="en-US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22562" name="Group 112"/>
            <p:cNvGrpSpPr/>
            <p:nvPr/>
          </p:nvGrpSpPr>
          <p:grpSpPr bwMode="auto">
            <a:xfrm>
              <a:off x="1701" y="2490"/>
              <a:ext cx="144" cy="192"/>
              <a:chOff x="2832" y="3264"/>
              <a:chExt cx="241" cy="336"/>
            </a:xfrm>
          </p:grpSpPr>
          <p:sp>
            <p:nvSpPr>
              <p:cNvPr id="47217" name="WordArt 11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47218" name="WordArt 1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2563" name="Group 115"/>
            <p:cNvGrpSpPr/>
            <p:nvPr/>
          </p:nvGrpSpPr>
          <p:grpSpPr bwMode="auto">
            <a:xfrm>
              <a:off x="950" y="1610"/>
              <a:ext cx="48" cy="731"/>
              <a:chOff x="1633" y="1605"/>
              <a:chExt cx="48" cy="731"/>
            </a:xfrm>
          </p:grpSpPr>
          <p:sp>
            <p:nvSpPr>
              <p:cNvPr id="47220" name="Line 116"/>
              <p:cNvSpPr>
                <a:spLocks noChangeShapeType="1"/>
              </p:cNvSpPr>
              <p:nvPr/>
            </p:nvSpPr>
            <p:spPr bwMode="auto">
              <a:xfrm>
                <a:off x="1655" y="1606"/>
                <a:ext cx="0" cy="730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221" name="AutoShape 117"/>
              <p:cNvSpPr>
                <a:spLocks noChangeArrowheads="1"/>
              </p:cNvSpPr>
              <p:nvPr/>
            </p:nvSpPr>
            <p:spPr bwMode="auto">
              <a:xfrm>
                <a:off x="1633" y="1911"/>
                <a:ext cx="48" cy="49"/>
              </a:xfrm>
              <a:prstGeom prst="flowChartConnector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719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7" name="WordArt 3117"/>
          <p:cNvSpPr>
            <a:spLocks noChangeArrowheads="1" noChangeShapeType="1" noTextEdit="1"/>
          </p:cNvSpPr>
          <p:nvPr/>
        </p:nvSpPr>
        <p:spPr bwMode="auto">
          <a:xfrm>
            <a:off x="395536" y="404664"/>
            <a:ext cx="251460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4[B]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8240" name="Text Box 3120"/>
          <p:cNvSpPr txBox="1">
            <a:spLocks noChangeArrowheads="1"/>
          </p:cNvSpPr>
          <p:nvPr/>
        </p:nvSpPr>
        <p:spPr bwMode="auto">
          <a:xfrm>
            <a:off x="231775" y="2800350"/>
            <a:ext cx="430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透过第一偏振片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1</a:t>
            </a:r>
            <a:r>
              <a:rPr lang="zh-CN" altLang="en-US" u="none">
                <a:solidFill>
                  <a:srgbClr val="0000CC"/>
                </a:solidFill>
              </a:rPr>
              <a:t>的光强度为</a:t>
            </a:r>
            <a:r>
              <a:rPr lang="en-US" altLang="zh-CN" u="none">
                <a:solidFill>
                  <a:srgbClr val="0000CC"/>
                </a:solidFill>
              </a:rPr>
              <a:t>:</a:t>
            </a:r>
            <a:r>
              <a:rPr lang="en-US" altLang="zh-CN" u="none"/>
              <a:t> </a:t>
            </a:r>
            <a:endParaRPr lang="en-US" altLang="zh-CN" u="none"/>
          </a:p>
        </p:txBody>
      </p:sp>
      <p:sp>
        <p:nvSpPr>
          <p:cNvPr id="8241" name="Text Box 3121"/>
          <p:cNvSpPr txBox="1">
            <a:spLocks noChangeArrowheads="1"/>
          </p:cNvSpPr>
          <p:nvPr/>
        </p:nvSpPr>
        <p:spPr bwMode="auto">
          <a:xfrm>
            <a:off x="265113" y="3429000"/>
            <a:ext cx="430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透过第二偏振片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2</a:t>
            </a:r>
            <a:r>
              <a:rPr lang="zh-CN" altLang="en-US" u="none">
                <a:solidFill>
                  <a:srgbClr val="0000CC"/>
                </a:solidFill>
              </a:rPr>
              <a:t>的光强度为</a:t>
            </a:r>
            <a:r>
              <a:rPr lang="en-US" altLang="zh-CN" u="none">
                <a:solidFill>
                  <a:srgbClr val="0000CC"/>
                </a:solidFill>
              </a:rPr>
              <a:t>:</a:t>
            </a:r>
            <a:r>
              <a:rPr lang="en-US" altLang="zh-CN" u="none"/>
              <a:t> </a:t>
            </a:r>
            <a:endParaRPr lang="en-US" altLang="zh-CN" u="none"/>
          </a:p>
        </p:txBody>
      </p:sp>
      <p:sp>
        <p:nvSpPr>
          <p:cNvPr id="8242" name="Text Box 3122"/>
          <p:cNvSpPr txBox="1">
            <a:spLocks noChangeArrowheads="1"/>
          </p:cNvSpPr>
          <p:nvPr/>
        </p:nvSpPr>
        <p:spPr bwMode="auto">
          <a:xfrm>
            <a:off x="250825" y="4076700"/>
            <a:ext cx="430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透过第三偏振片</a:t>
            </a:r>
            <a:r>
              <a:rPr lang="en-US" altLang="zh-CN" u="none">
                <a:solidFill>
                  <a:srgbClr val="0000CC"/>
                </a:solidFill>
              </a:rPr>
              <a:t>P</a:t>
            </a:r>
            <a:r>
              <a:rPr lang="en-US" altLang="zh-CN" u="none" baseline="-25000">
                <a:solidFill>
                  <a:srgbClr val="0000CC"/>
                </a:solidFill>
              </a:rPr>
              <a:t>3</a:t>
            </a:r>
            <a:r>
              <a:rPr lang="zh-CN" altLang="en-US" u="none">
                <a:solidFill>
                  <a:srgbClr val="0000CC"/>
                </a:solidFill>
              </a:rPr>
              <a:t>的光强度为</a:t>
            </a:r>
            <a:r>
              <a:rPr lang="en-US" altLang="zh-CN" u="none">
                <a:solidFill>
                  <a:srgbClr val="0000CC"/>
                </a:solidFill>
              </a:rPr>
              <a:t>:</a:t>
            </a:r>
            <a:r>
              <a:rPr lang="en-US" altLang="zh-CN" u="none"/>
              <a:t> </a:t>
            </a:r>
            <a:endParaRPr lang="en-US" altLang="zh-CN" u="none"/>
          </a:p>
        </p:txBody>
      </p:sp>
      <p:graphicFrame>
        <p:nvGraphicFramePr>
          <p:cNvPr id="8245" name="Object 3125"/>
          <p:cNvGraphicFramePr>
            <a:graphicFrameLocks noChangeAspect="1"/>
          </p:cNvGraphicFramePr>
          <p:nvPr/>
        </p:nvGraphicFramePr>
        <p:xfrm>
          <a:off x="5137150" y="2636838"/>
          <a:ext cx="8858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4" name="Equation" r:id="rId1" imgW="482600" imgH="431800" progId="Equation.DSMT4">
                  <p:embed/>
                </p:oleObj>
              </mc:Choice>
              <mc:Fallback>
                <p:oleObj name="Equation" r:id="rId1" imgW="482600" imgH="431800" progId="Equation.DSMT4">
                  <p:embed/>
                  <p:pic>
                    <p:nvPicPr>
                      <p:cNvPr id="0" name="Object 3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2636838"/>
                        <a:ext cx="8858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6" name="Object 3126"/>
          <p:cNvGraphicFramePr>
            <a:graphicFrameLocks noChangeAspect="1"/>
          </p:cNvGraphicFramePr>
          <p:nvPr/>
        </p:nvGraphicFramePr>
        <p:xfrm>
          <a:off x="5054600" y="3355975"/>
          <a:ext cx="19177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" name="Equation" r:id="rId3" imgW="1054100" imgH="431800" progId="Equation.DSMT4">
                  <p:embed/>
                </p:oleObj>
              </mc:Choice>
              <mc:Fallback>
                <p:oleObj name="Equation" r:id="rId3" imgW="1054100" imgH="431800" progId="Equation.DSMT4">
                  <p:embed/>
                  <p:pic>
                    <p:nvPicPr>
                      <p:cNvPr id="0" name="Object 3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600" y="3355975"/>
                        <a:ext cx="19177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7" name="Object 3127"/>
          <p:cNvGraphicFramePr>
            <a:graphicFrameLocks noChangeAspect="1"/>
          </p:cNvGraphicFramePr>
          <p:nvPr/>
        </p:nvGraphicFramePr>
        <p:xfrm>
          <a:off x="4683125" y="4005263"/>
          <a:ext cx="380841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" name="Equation" r:id="rId5" imgW="2260600" imgH="393700" progId="Equation.DSMT4">
                  <p:embed/>
                </p:oleObj>
              </mc:Choice>
              <mc:Fallback>
                <p:oleObj name="Equation" r:id="rId5" imgW="2260600" imgH="393700" progId="Equation.DSMT4">
                  <p:embed/>
                  <p:pic>
                    <p:nvPicPr>
                      <p:cNvPr id="0" name="Object 3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4005263"/>
                        <a:ext cx="3808413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 bwMode="auto">
          <a:xfrm>
            <a:off x="411163" y="4600575"/>
            <a:ext cx="3663950" cy="628650"/>
            <a:chOff x="411163" y="4600650"/>
            <a:chExt cx="3663950" cy="628650"/>
          </a:xfrm>
        </p:grpSpPr>
        <p:sp>
          <p:nvSpPr>
            <p:cNvPr id="23626" name="Text Box 3123"/>
            <p:cNvSpPr txBox="1">
              <a:spLocks noChangeArrowheads="1"/>
            </p:cNvSpPr>
            <p:nvPr/>
          </p:nvSpPr>
          <p:spPr bwMode="auto">
            <a:xfrm>
              <a:off x="411163" y="4673675"/>
              <a:ext cx="3663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en-US" altLang="zh-CN" u="none">
                  <a:solidFill>
                    <a:srgbClr val="0000CC"/>
                  </a:solidFill>
                </a:rPr>
                <a:t>(1)</a:t>
              </a:r>
              <a:r>
                <a:rPr lang="zh-CN" altLang="en-US" u="none">
                  <a:solidFill>
                    <a:srgbClr val="0000CC"/>
                  </a:solidFill>
                </a:rPr>
                <a:t>由</a:t>
              </a:r>
              <a:r>
                <a:rPr lang="zh-CN" altLang="en-US" u="none"/>
                <a:t>                                 </a:t>
              </a:r>
              <a:r>
                <a:rPr lang="zh-CN" altLang="en-US" u="none">
                  <a:solidFill>
                    <a:srgbClr val="0000CC"/>
                  </a:solidFill>
                </a:rPr>
                <a:t>知</a:t>
              </a:r>
              <a:endParaRPr lang="zh-CN" altLang="en-US" u="none">
                <a:solidFill>
                  <a:srgbClr val="0000CC"/>
                </a:solidFill>
              </a:endParaRPr>
            </a:p>
          </p:txBody>
        </p:sp>
        <p:graphicFrame>
          <p:nvGraphicFramePr>
            <p:cNvPr id="23627" name="Object 3128"/>
            <p:cNvGraphicFramePr>
              <a:graphicFrameLocks noChangeAspect="1"/>
            </p:cNvGraphicFramePr>
            <p:nvPr/>
          </p:nvGraphicFramePr>
          <p:xfrm>
            <a:off x="1239838" y="4600650"/>
            <a:ext cx="2416175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67" name="Equation" r:id="rId7" imgW="1511300" imgH="393700" progId="Equation.DSMT4">
                    <p:embed/>
                  </p:oleObj>
                </mc:Choice>
                <mc:Fallback>
                  <p:oleObj name="Equation" r:id="rId7" imgW="1511300" imgH="393700" progId="Equation.DSMT4">
                    <p:embed/>
                    <p:pic>
                      <p:nvPicPr>
                        <p:cNvPr id="0" name="Object 31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9838" y="4600650"/>
                          <a:ext cx="2416175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49" name="Object 3129"/>
          <p:cNvGraphicFramePr>
            <a:graphicFrameLocks noChangeAspect="1"/>
          </p:cNvGraphicFramePr>
          <p:nvPr/>
        </p:nvGraphicFramePr>
        <p:xfrm>
          <a:off x="4211638" y="4724400"/>
          <a:ext cx="9366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8" name="Equation" r:id="rId9" imgW="494665" imgH="203200" progId="Equation.DSMT4">
                  <p:embed/>
                </p:oleObj>
              </mc:Choice>
              <mc:Fallback>
                <p:oleObj name="Equation" r:id="rId9" imgW="494665" imgH="203200" progId="Equation.DSMT4">
                  <p:embed/>
                  <p:pic>
                    <p:nvPicPr>
                      <p:cNvPr id="0" name="Object 3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724400"/>
                        <a:ext cx="93662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 bwMode="auto">
          <a:xfrm>
            <a:off x="395288" y="5156200"/>
            <a:ext cx="7345362" cy="490538"/>
            <a:chOff x="395288" y="5156275"/>
            <a:chExt cx="7345362" cy="490537"/>
          </a:xfrm>
        </p:grpSpPr>
        <p:grpSp>
          <p:nvGrpSpPr>
            <p:cNvPr id="23622" name="组合 3"/>
            <p:cNvGrpSpPr/>
            <p:nvPr/>
          </p:nvGrpSpPr>
          <p:grpSpPr bwMode="auto">
            <a:xfrm>
              <a:off x="395288" y="5156275"/>
              <a:ext cx="7345362" cy="457200"/>
              <a:chOff x="395288" y="5156275"/>
              <a:chExt cx="7345362" cy="457200"/>
            </a:xfrm>
          </p:grpSpPr>
          <p:sp>
            <p:nvSpPr>
              <p:cNvPr id="23624" name="Text Box 3124"/>
              <p:cNvSpPr txBox="1">
                <a:spLocks noChangeArrowheads="1"/>
              </p:cNvSpPr>
              <p:nvPr/>
            </p:nvSpPr>
            <p:spPr bwMode="auto">
              <a:xfrm>
                <a:off x="395288" y="5156275"/>
                <a:ext cx="7345362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1pPr>
                <a:lvl2pPr marL="742950" indent="-28575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2pPr>
                <a:lvl3pPr marL="11430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3pPr>
                <a:lvl4pPr marL="16002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4pPr>
                <a:lvl5pPr marL="20574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9pPr>
              </a:lstStyle>
              <a:p>
                <a:r>
                  <a:rPr lang="en-US" altLang="zh-CN" u="none">
                    <a:solidFill>
                      <a:srgbClr val="0000CC"/>
                    </a:solidFill>
                  </a:rPr>
                  <a:t>(2)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当    增大至 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90</a:t>
                </a:r>
                <a:r>
                  <a:rPr lang="en-US" altLang="zh-CN" u="none" baseline="30000">
                    <a:solidFill>
                      <a:srgbClr val="0000CC"/>
                    </a:solidFill>
                  </a:rPr>
                  <a:t>0 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时           即</a:t>
                </a:r>
                <a:r>
                  <a:rPr lang="zh-CN" altLang="en-US" u="none">
                    <a:solidFill>
                      <a:srgbClr val="FF3300"/>
                    </a:solidFill>
                  </a:rPr>
                  <a:t>至少将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2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再转动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45</a:t>
                </a:r>
                <a:r>
                  <a:rPr lang="en-US" altLang="zh-CN" u="none" baseline="30000">
                    <a:solidFill>
                      <a:srgbClr val="0000CC"/>
                    </a:solidFill>
                  </a:rPr>
                  <a:t>0</a:t>
                </a:r>
                <a:endParaRPr lang="en-US" altLang="zh-CN" u="none" baseline="30000">
                  <a:solidFill>
                    <a:srgbClr val="0000CC"/>
                  </a:solidFill>
                </a:endParaRPr>
              </a:p>
            </p:txBody>
          </p:sp>
          <p:graphicFrame>
            <p:nvGraphicFramePr>
              <p:cNvPr id="23625" name="Object 3130"/>
              <p:cNvGraphicFramePr>
                <a:graphicFrameLocks noChangeAspect="1"/>
              </p:cNvGraphicFramePr>
              <p:nvPr/>
            </p:nvGraphicFramePr>
            <p:xfrm>
              <a:off x="1116013" y="5257875"/>
              <a:ext cx="360362" cy="331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69" name="Equation" r:id="rId11" imgW="152400" imgH="139700" progId="Equation.DSMT4">
                      <p:embed/>
                    </p:oleObj>
                  </mc:Choice>
                  <mc:Fallback>
                    <p:oleObj name="Equation" r:id="rId11" imgW="152400" imgH="139700" progId="Equation.DSMT4">
                      <p:embed/>
                      <p:pic>
                        <p:nvPicPr>
                          <p:cNvPr id="0" name="Object 31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6013" y="5257875"/>
                            <a:ext cx="360362" cy="331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3623" name="Object 3131"/>
            <p:cNvGraphicFramePr>
              <a:graphicFrameLocks noChangeAspect="1"/>
            </p:cNvGraphicFramePr>
            <p:nvPr/>
          </p:nvGraphicFramePr>
          <p:xfrm>
            <a:off x="3265488" y="5229300"/>
            <a:ext cx="741362" cy="417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0" name="Equation" r:id="rId13" imgW="406400" imgH="228600" progId="Equation.DSMT4">
                    <p:embed/>
                  </p:oleObj>
                </mc:Choice>
                <mc:Fallback>
                  <p:oleObj name="Equation" r:id="rId13" imgW="406400" imgH="228600" progId="Equation.DSMT4">
                    <p:embed/>
                    <p:pic>
                      <p:nvPicPr>
                        <p:cNvPr id="0" name="Object 3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5488" y="5229300"/>
                          <a:ext cx="741362" cy="417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/>
          <p:cNvGrpSpPr/>
          <p:nvPr/>
        </p:nvGrpSpPr>
        <p:grpSpPr bwMode="auto">
          <a:xfrm>
            <a:off x="107950" y="1628775"/>
            <a:ext cx="8801100" cy="968375"/>
            <a:chOff x="107950" y="1628800"/>
            <a:chExt cx="8801100" cy="968375"/>
          </a:xfrm>
        </p:grpSpPr>
        <p:graphicFrame>
          <p:nvGraphicFramePr>
            <p:cNvPr id="23618" name="Object 3132"/>
            <p:cNvGraphicFramePr>
              <a:graphicFrameLocks noChangeAspect="1"/>
            </p:cNvGraphicFramePr>
            <p:nvPr/>
          </p:nvGraphicFramePr>
          <p:xfrm>
            <a:off x="3995738" y="1772816"/>
            <a:ext cx="288925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71" name="Equation" r:id="rId15" imgW="152400" imgH="139700" progId="Equation.DSMT4">
                    <p:embed/>
                  </p:oleObj>
                </mc:Choice>
                <mc:Fallback>
                  <p:oleObj name="Equation" r:id="rId15" imgW="152400" imgH="139700" progId="Equation.DSMT4">
                    <p:embed/>
                    <p:pic>
                      <p:nvPicPr>
                        <p:cNvPr id="0" name="Object 3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738" y="1772816"/>
                          <a:ext cx="288925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619" name="组合 1"/>
            <p:cNvGrpSpPr/>
            <p:nvPr/>
          </p:nvGrpSpPr>
          <p:grpSpPr bwMode="auto">
            <a:xfrm>
              <a:off x="107950" y="1628800"/>
              <a:ext cx="8801100" cy="968375"/>
              <a:chOff x="107950" y="1628800"/>
              <a:chExt cx="8801100" cy="968375"/>
            </a:xfrm>
          </p:grpSpPr>
          <p:sp>
            <p:nvSpPr>
              <p:cNvPr id="23620" name="Text Box 3119"/>
              <p:cNvSpPr txBox="1">
                <a:spLocks noChangeArrowheads="1"/>
              </p:cNvSpPr>
              <p:nvPr/>
            </p:nvSpPr>
            <p:spPr bwMode="auto">
              <a:xfrm>
                <a:off x="107950" y="1628800"/>
                <a:ext cx="8801100" cy="968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1pPr>
                <a:lvl2pPr marL="742950" indent="-28575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2pPr>
                <a:lvl3pPr marL="11430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3pPr>
                <a:lvl4pPr marL="16002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4pPr>
                <a:lvl5pPr marL="2057400" indent="-228600"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 u="sng">
                    <a:solidFill>
                      <a:schemeClr val="tx1"/>
                    </a:solidFill>
                    <a:latin typeface="Times New Roman" pitchFamily="18" charset="0"/>
                    <a:ea typeface="华文中宋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u="none">
                    <a:solidFill>
                      <a:srgbClr val="0000CC"/>
                    </a:solidFill>
                  </a:rPr>
                  <a:t>  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设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2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与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1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的偏振化方向成角    ，因已知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1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和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3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的偏振化方向相互</a:t>
                </a:r>
                <a:endParaRPr lang="zh-CN" altLang="en-US" u="none">
                  <a:solidFill>
                    <a:srgbClr val="0000CC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u="none">
                    <a:solidFill>
                      <a:srgbClr val="0000CC"/>
                    </a:solidFill>
                  </a:rPr>
                  <a:t>垂直，所以 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2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与</a:t>
                </a:r>
                <a:r>
                  <a:rPr lang="en-US" altLang="zh-CN" u="none">
                    <a:solidFill>
                      <a:srgbClr val="0000CC"/>
                    </a:solidFill>
                  </a:rPr>
                  <a:t>P</a:t>
                </a:r>
                <a:r>
                  <a:rPr lang="en-US" altLang="zh-CN" u="none" baseline="-25000">
                    <a:solidFill>
                      <a:srgbClr val="0000CC"/>
                    </a:solidFill>
                  </a:rPr>
                  <a:t>3</a:t>
                </a:r>
                <a:r>
                  <a:rPr lang="zh-CN" altLang="en-US" u="none">
                    <a:solidFill>
                      <a:srgbClr val="0000CC"/>
                    </a:solidFill>
                  </a:rPr>
                  <a:t>的偏振化方向成</a:t>
                </a:r>
                <a:endParaRPr lang="zh-CN" altLang="en-US" u="none">
                  <a:solidFill>
                    <a:srgbClr val="0000CC"/>
                  </a:solidFill>
                </a:endParaRPr>
              </a:p>
            </p:txBody>
          </p:sp>
          <p:graphicFrame>
            <p:nvGraphicFramePr>
              <p:cNvPr id="23621" name="Object 3133"/>
              <p:cNvGraphicFramePr>
                <a:graphicFrameLocks noChangeAspect="1"/>
              </p:cNvGraphicFramePr>
              <p:nvPr/>
            </p:nvGraphicFramePr>
            <p:xfrm>
              <a:off x="4857750" y="2132856"/>
              <a:ext cx="938213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72" name="Equation" r:id="rId17" imgW="494665" imgH="203200" progId="Equation.DSMT4">
                      <p:embed/>
                    </p:oleObj>
                  </mc:Choice>
                  <mc:Fallback>
                    <p:oleObj name="Equation" r:id="rId17" imgW="494665" imgH="203200" progId="Equation.DSMT4">
                      <p:embed/>
                      <p:pic>
                        <p:nvPicPr>
                          <p:cNvPr id="0" name="Object 31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7750" y="2132856"/>
                            <a:ext cx="938213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3565" name="Group 3134"/>
          <p:cNvGrpSpPr/>
          <p:nvPr/>
        </p:nvGrpSpPr>
        <p:grpSpPr bwMode="auto">
          <a:xfrm>
            <a:off x="3563938" y="115888"/>
            <a:ext cx="5329237" cy="1439862"/>
            <a:chOff x="793" y="960"/>
            <a:chExt cx="3402" cy="2213"/>
          </a:xfrm>
        </p:grpSpPr>
        <p:sp>
          <p:nvSpPr>
            <p:cNvPr id="8255" name="Line 3135"/>
            <p:cNvSpPr>
              <a:spLocks noChangeShapeType="1"/>
            </p:cNvSpPr>
            <p:nvPr/>
          </p:nvSpPr>
          <p:spPr bwMode="auto">
            <a:xfrm>
              <a:off x="793" y="1934"/>
              <a:ext cx="3402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56" name="Line 3136"/>
            <p:cNvSpPr>
              <a:spLocks noChangeShapeType="1"/>
            </p:cNvSpPr>
            <p:nvPr/>
          </p:nvSpPr>
          <p:spPr bwMode="auto">
            <a:xfrm>
              <a:off x="1302" y="1604"/>
              <a:ext cx="0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57" name="Line 3137"/>
            <p:cNvSpPr>
              <a:spLocks noChangeShapeType="1"/>
            </p:cNvSpPr>
            <p:nvPr/>
          </p:nvSpPr>
          <p:spPr bwMode="auto">
            <a:xfrm>
              <a:off x="1655" y="1604"/>
              <a:ext cx="0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58" name="Line 3138"/>
            <p:cNvSpPr>
              <a:spLocks noChangeShapeType="1"/>
            </p:cNvSpPr>
            <p:nvPr/>
          </p:nvSpPr>
          <p:spPr bwMode="auto">
            <a:xfrm>
              <a:off x="1832" y="1604"/>
              <a:ext cx="0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59" name="Line 3139"/>
            <p:cNvSpPr>
              <a:spLocks noChangeShapeType="1"/>
            </p:cNvSpPr>
            <p:nvPr/>
          </p:nvSpPr>
          <p:spPr bwMode="auto">
            <a:xfrm>
              <a:off x="2009" y="1604"/>
              <a:ext cx="0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0" name="Line 3140"/>
            <p:cNvSpPr>
              <a:spLocks noChangeShapeType="1"/>
            </p:cNvSpPr>
            <p:nvPr/>
          </p:nvSpPr>
          <p:spPr bwMode="auto">
            <a:xfrm>
              <a:off x="2184" y="1031"/>
              <a:ext cx="0" cy="214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1" name="Line 3141"/>
            <p:cNvSpPr>
              <a:spLocks noChangeShapeType="1"/>
            </p:cNvSpPr>
            <p:nvPr/>
          </p:nvSpPr>
          <p:spPr bwMode="auto">
            <a:xfrm flipV="1">
              <a:off x="2009" y="1031"/>
              <a:ext cx="443" cy="151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2" name="Line 3142"/>
            <p:cNvSpPr>
              <a:spLocks noChangeShapeType="1"/>
            </p:cNvSpPr>
            <p:nvPr/>
          </p:nvSpPr>
          <p:spPr bwMode="auto">
            <a:xfrm flipV="1">
              <a:off x="2243" y="1604"/>
              <a:ext cx="236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3" name="Line 3143"/>
            <p:cNvSpPr>
              <a:spLocks noChangeShapeType="1"/>
            </p:cNvSpPr>
            <p:nvPr/>
          </p:nvSpPr>
          <p:spPr bwMode="auto">
            <a:xfrm flipV="1">
              <a:off x="2479" y="1604"/>
              <a:ext cx="236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4" name="Line 3144"/>
            <p:cNvSpPr>
              <a:spLocks noChangeShapeType="1"/>
            </p:cNvSpPr>
            <p:nvPr/>
          </p:nvSpPr>
          <p:spPr bwMode="auto">
            <a:xfrm flipV="1">
              <a:off x="2715" y="1604"/>
              <a:ext cx="232" cy="73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5" name="Line 3145"/>
            <p:cNvSpPr>
              <a:spLocks noChangeShapeType="1"/>
            </p:cNvSpPr>
            <p:nvPr/>
          </p:nvSpPr>
          <p:spPr bwMode="auto">
            <a:xfrm>
              <a:off x="3245" y="1031"/>
              <a:ext cx="0" cy="214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6" name="Line 3146"/>
            <p:cNvSpPr>
              <a:spLocks noChangeShapeType="1"/>
            </p:cNvSpPr>
            <p:nvPr/>
          </p:nvSpPr>
          <p:spPr bwMode="auto">
            <a:xfrm flipV="1">
              <a:off x="2652" y="1187"/>
              <a:ext cx="1298" cy="130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7" name="Line 3147"/>
            <p:cNvSpPr>
              <a:spLocks noChangeShapeType="1"/>
            </p:cNvSpPr>
            <p:nvPr/>
          </p:nvSpPr>
          <p:spPr bwMode="auto">
            <a:xfrm flipV="1">
              <a:off x="3037" y="1082"/>
              <a:ext cx="443" cy="1515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8" name="Arc 3148"/>
            <p:cNvSpPr/>
            <p:nvPr/>
          </p:nvSpPr>
          <p:spPr bwMode="auto">
            <a:xfrm>
              <a:off x="2184" y="1448"/>
              <a:ext cx="119" cy="5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69" name="Line 3149"/>
            <p:cNvSpPr>
              <a:spLocks noChangeShapeType="1"/>
            </p:cNvSpPr>
            <p:nvPr/>
          </p:nvSpPr>
          <p:spPr bwMode="auto">
            <a:xfrm flipV="1">
              <a:off x="3245" y="1655"/>
              <a:ext cx="116" cy="10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70" name="Line 3150"/>
            <p:cNvSpPr>
              <a:spLocks noChangeShapeType="1"/>
            </p:cNvSpPr>
            <p:nvPr/>
          </p:nvSpPr>
          <p:spPr bwMode="auto">
            <a:xfrm>
              <a:off x="3361" y="1655"/>
              <a:ext cx="0" cy="10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71" name="Arc 3151"/>
            <p:cNvSpPr/>
            <p:nvPr/>
          </p:nvSpPr>
          <p:spPr bwMode="auto">
            <a:xfrm>
              <a:off x="3421" y="1292"/>
              <a:ext cx="234" cy="20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72" name="WordArt 3152"/>
            <p:cNvSpPr>
              <a:spLocks noChangeArrowheads="1" noChangeShapeType="1" noTextEdit="1"/>
            </p:cNvSpPr>
            <p:nvPr/>
          </p:nvSpPr>
          <p:spPr bwMode="auto">
            <a:xfrm>
              <a:off x="2208" y="1104"/>
              <a:ext cx="144" cy="145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rPr>
                <a:t>a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latin typeface="Symbol" pitchFamily="18" charset="2"/>
              </a:endParaRPr>
            </a:p>
          </p:txBody>
        </p:sp>
        <p:grpSp>
          <p:nvGrpSpPr>
            <p:cNvPr id="23585" name="Group 3153"/>
            <p:cNvGrpSpPr/>
            <p:nvPr/>
          </p:nvGrpSpPr>
          <p:grpSpPr bwMode="auto">
            <a:xfrm>
              <a:off x="3504" y="1056"/>
              <a:ext cx="336" cy="180"/>
              <a:chOff x="3120" y="3456"/>
              <a:chExt cx="390" cy="228"/>
            </a:xfrm>
          </p:grpSpPr>
          <p:sp>
            <p:nvSpPr>
              <p:cNvPr id="8274" name="WordArt 315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120" y="3504"/>
                <a:ext cx="390" cy="18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2800" kern="10">
                    <a:ln w="9525">
                      <a:solidFill>
                        <a:srgbClr val="000000"/>
                      </a:solidFill>
                      <a:round/>
                    </a:ln>
                    <a:latin typeface="Symbol" pitchFamily="18" charset="2"/>
                  </a:rPr>
                  <a:t>90-a</a:t>
                </a:r>
                <a:endParaRPr lang="zh-CN" altLang="en-US" sz="2800" kern="10">
                  <a:ln w="9525">
                    <a:solidFill>
                      <a:srgbClr val="000000"/>
                    </a:solidFill>
                    <a:round/>
                  </a:ln>
                  <a:latin typeface="Symbol" pitchFamily="18" charset="2"/>
                </a:endParaRPr>
              </a:p>
            </p:txBody>
          </p:sp>
          <p:sp>
            <p:nvSpPr>
              <p:cNvPr id="8275" name="WordArt 3155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12" y="3456"/>
                <a:ext cx="48" cy="4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00"/>
                      </a:solidFill>
                      <a:round/>
                    </a:ln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86" name="Group 3156"/>
            <p:cNvGrpSpPr/>
            <p:nvPr/>
          </p:nvGrpSpPr>
          <p:grpSpPr bwMode="auto">
            <a:xfrm>
              <a:off x="2496" y="960"/>
              <a:ext cx="192" cy="240"/>
              <a:chOff x="2832" y="3264"/>
              <a:chExt cx="241" cy="336"/>
            </a:xfrm>
          </p:grpSpPr>
          <p:sp>
            <p:nvSpPr>
              <p:cNvPr id="8277" name="WordArt 315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78" name="WordArt 3158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87" name="Group 3159"/>
            <p:cNvGrpSpPr/>
            <p:nvPr/>
          </p:nvGrpSpPr>
          <p:grpSpPr bwMode="auto">
            <a:xfrm>
              <a:off x="3984" y="960"/>
              <a:ext cx="192" cy="240"/>
              <a:chOff x="2832" y="3264"/>
              <a:chExt cx="241" cy="336"/>
            </a:xfrm>
          </p:grpSpPr>
          <p:sp>
            <p:nvSpPr>
              <p:cNvPr id="8280" name="WordArt 316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p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81" name="WordArt 316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3</a:t>
                </a:r>
                <a:endParaRPr lang="zh-CN" altLang="en-US" sz="3600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88" name="Group 3162"/>
            <p:cNvGrpSpPr/>
            <p:nvPr/>
          </p:nvGrpSpPr>
          <p:grpSpPr bwMode="auto">
            <a:xfrm>
              <a:off x="2404" y="2467"/>
              <a:ext cx="144" cy="192"/>
              <a:chOff x="2832" y="3264"/>
              <a:chExt cx="241" cy="336"/>
            </a:xfrm>
          </p:grpSpPr>
          <p:sp>
            <p:nvSpPr>
              <p:cNvPr id="8283" name="WordArt 3163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84" name="WordArt 316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89" name="Group 3165"/>
            <p:cNvGrpSpPr/>
            <p:nvPr/>
          </p:nvGrpSpPr>
          <p:grpSpPr bwMode="auto">
            <a:xfrm>
              <a:off x="3560" y="2455"/>
              <a:ext cx="144" cy="192"/>
              <a:chOff x="2832" y="3264"/>
              <a:chExt cx="241" cy="336"/>
            </a:xfrm>
          </p:grpSpPr>
          <p:sp>
            <p:nvSpPr>
              <p:cNvPr id="8286" name="WordArt 31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87" name="WordArt 31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3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90" name="Group 3168"/>
            <p:cNvGrpSpPr/>
            <p:nvPr/>
          </p:nvGrpSpPr>
          <p:grpSpPr bwMode="auto">
            <a:xfrm>
              <a:off x="1224" y="2496"/>
              <a:ext cx="144" cy="192"/>
              <a:chOff x="2832" y="3264"/>
              <a:chExt cx="241" cy="336"/>
            </a:xfrm>
          </p:grpSpPr>
          <p:sp>
            <p:nvSpPr>
              <p:cNvPr id="8289" name="WordArt 3169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90" name="WordArt 31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0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8291" name="AutoShape 3171"/>
            <p:cNvSpPr>
              <a:spLocks noChangeArrowheads="1"/>
            </p:cNvSpPr>
            <p:nvPr/>
          </p:nvSpPr>
          <p:spPr bwMode="auto">
            <a:xfrm>
              <a:off x="1273" y="1919"/>
              <a:ext cx="48" cy="49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3592" name="Group 3172"/>
            <p:cNvGrpSpPr/>
            <p:nvPr/>
          </p:nvGrpSpPr>
          <p:grpSpPr bwMode="auto">
            <a:xfrm>
              <a:off x="1108" y="1605"/>
              <a:ext cx="48" cy="731"/>
              <a:chOff x="1633" y="1605"/>
              <a:chExt cx="48" cy="731"/>
            </a:xfrm>
          </p:grpSpPr>
          <p:sp>
            <p:nvSpPr>
              <p:cNvPr id="8293" name="Line 3173"/>
              <p:cNvSpPr>
                <a:spLocks noChangeShapeType="1"/>
              </p:cNvSpPr>
              <p:nvPr/>
            </p:nvSpPr>
            <p:spPr bwMode="auto">
              <a:xfrm>
                <a:off x="1654" y="1604"/>
                <a:ext cx="0" cy="732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294" name="AutoShape 3174"/>
              <p:cNvSpPr>
                <a:spLocks noChangeArrowheads="1"/>
              </p:cNvSpPr>
              <p:nvPr/>
            </p:nvSpPr>
            <p:spPr bwMode="auto">
              <a:xfrm>
                <a:off x="1633" y="1912"/>
                <a:ext cx="48" cy="46"/>
              </a:xfrm>
              <a:prstGeom prst="flowChartConnector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3593" name="Group 3175"/>
            <p:cNvGrpSpPr/>
            <p:nvPr/>
          </p:nvGrpSpPr>
          <p:grpSpPr bwMode="auto">
            <a:xfrm>
              <a:off x="1202" y="981"/>
              <a:ext cx="272" cy="1565"/>
              <a:chOff x="1383" y="981"/>
              <a:chExt cx="272" cy="1565"/>
            </a:xfrm>
          </p:grpSpPr>
          <p:sp>
            <p:nvSpPr>
              <p:cNvPr id="8296" name="Line 3176"/>
              <p:cNvSpPr>
                <a:spLocks noChangeShapeType="1"/>
              </p:cNvSpPr>
              <p:nvPr/>
            </p:nvSpPr>
            <p:spPr bwMode="auto">
              <a:xfrm>
                <a:off x="1655" y="982"/>
                <a:ext cx="0" cy="1564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3601" name="Group 3177"/>
              <p:cNvGrpSpPr/>
              <p:nvPr/>
            </p:nvGrpSpPr>
            <p:grpSpPr bwMode="auto">
              <a:xfrm>
                <a:off x="1383" y="981"/>
                <a:ext cx="192" cy="240"/>
                <a:chOff x="2832" y="3264"/>
                <a:chExt cx="241" cy="336"/>
              </a:xfrm>
            </p:grpSpPr>
            <p:sp>
              <p:nvSpPr>
                <p:cNvPr id="8298" name="WordArt 3178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832" y="3264"/>
                  <a:ext cx="145" cy="288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>
                    <a:defRPr/>
                  </a:pPr>
                  <a:r>
                    <a:rPr lang="en-US" altLang="zh-CN" sz="3600" kern="10">
                      <a:ln w="9525">
                        <a:solidFill>
                          <a:srgbClr val="0000FF"/>
                        </a:solidFill>
                        <a:round/>
                      </a:ln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p</a:t>
                  </a:r>
                  <a:endParaRPr lang="zh-CN" altLang="en-US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8299" name="WordArt 3179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2976" y="3456"/>
                  <a:ext cx="97" cy="144"/>
                </a:xfrm>
                <a:prstGeom prst="rect">
                  <a:avLst/>
                </a:prstGeom>
                <a:extLs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>
                    <a:defRPr/>
                  </a:pPr>
                  <a:r>
                    <a:rPr lang="en-US" altLang="zh-CN" sz="3600" kern="10">
                      <a:ln w="9525">
                        <a:solidFill>
                          <a:srgbClr val="0000FF"/>
                        </a:solidFill>
                        <a:round/>
                      </a:ln>
                      <a:solidFill>
                        <a:srgbClr val="0000FF"/>
                      </a:solidFill>
                      <a:latin typeface="宋体" pitchFamily="2" charset="-122"/>
                      <a:ea typeface="宋体" pitchFamily="2" charset="-122"/>
                    </a:rPr>
                    <a:t>1</a:t>
                  </a:r>
                  <a:endParaRPr lang="zh-CN" altLang="en-US" sz="3600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</p:grpSp>
        <p:grpSp>
          <p:nvGrpSpPr>
            <p:cNvPr id="23594" name="Group 3180"/>
            <p:cNvGrpSpPr/>
            <p:nvPr/>
          </p:nvGrpSpPr>
          <p:grpSpPr bwMode="auto">
            <a:xfrm>
              <a:off x="1701" y="2490"/>
              <a:ext cx="144" cy="192"/>
              <a:chOff x="2832" y="3264"/>
              <a:chExt cx="241" cy="336"/>
            </a:xfrm>
          </p:grpSpPr>
          <p:sp>
            <p:nvSpPr>
              <p:cNvPr id="8301" name="WordArt 3181"/>
              <p:cNvSpPr>
                <a:spLocks noChangeArrowheads="1" noChangeShapeType="1" noTextEdit="1"/>
              </p:cNvSpPr>
              <p:nvPr/>
            </p:nvSpPr>
            <p:spPr bwMode="auto">
              <a:xfrm>
                <a:off x="2832" y="3264"/>
                <a:ext cx="145" cy="288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I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302" name="WordArt 318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976" y="3456"/>
                <a:ext cx="97" cy="144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zh-CN" sz="3600" i="1" kern="10">
                    <a:ln w="9525">
                      <a:solidFill>
                        <a:srgbClr val="0000FF"/>
                      </a:solidFill>
                      <a:round/>
                    </a:ln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endParaRPr lang="zh-CN" altLang="en-US" sz="3600" i="1" kern="10">
                  <a:ln w="9525">
                    <a:solidFill>
                      <a:srgbClr val="0000FF"/>
                    </a:solidFill>
                    <a:round/>
                  </a:ln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23595" name="Group 3183"/>
            <p:cNvGrpSpPr/>
            <p:nvPr/>
          </p:nvGrpSpPr>
          <p:grpSpPr bwMode="auto">
            <a:xfrm>
              <a:off x="950" y="1610"/>
              <a:ext cx="48" cy="731"/>
              <a:chOff x="1633" y="1605"/>
              <a:chExt cx="48" cy="731"/>
            </a:xfrm>
          </p:grpSpPr>
          <p:sp>
            <p:nvSpPr>
              <p:cNvPr id="8304" name="Line 3184"/>
              <p:cNvSpPr>
                <a:spLocks noChangeShapeType="1"/>
              </p:cNvSpPr>
              <p:nvPr/>
            </p:nvSpPr>
            <p:spPr bwMode="auto">
              <a:xfrm>
                <a:off x="1654" y="1604"/>
                <a:ext cx="0" cy="732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05" name="AutoShape 3185"/>
              <p:cNvSpPr>
                <a:spLocks noChangeArrowheads="1"/>
              </p:cNvSpPr>
              <p:nvPr/>
            </p:nvSpPr>
            <p:spPr bwMode="auto">
              <a:xfrm>
                <a:off x="1633" y="1911"/>
                <a:ext cx="48" cy="44"/>
              </a:xfrm>
              <a:prstGeom prst="flowChartConnector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p:transition spd="slow" advTm="130414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240" grpId="0"/>
      <p:bldP spid="8241" grpId="0"/>
      <p:bldP spid="8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8" name="WordArt 14"/>
          <p:cNvSpPr>
            <a:spLocks noChangeArrowheads="1" noChangeShapeType="1" noTextEdit="1"/>
          </p:cNvSpPr>
          <p:nvPr/>
        </p:nvSpPr>
        <p:spPr bwMode="auto">
          <a:xfrm>
            <a:off x="179512" y="548680"/>
            <a:ext cx="2736850" cy="457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一、选择题：</a:t>
            </a:r>
            <a:r>
              <a:rPr lang="en-US" altLang="zh-CN" sz="3600" u="none" kern="10" dirty="0">
                <a:ln w="9525">
                  <a:solidFill>
                    <a:srgbClr val="800000"/>
                  </a:solidFill>
                  <a:round/>
                </a:ln>
                <a:solidFill>
                  <a:srgbClr val="FF0000"/>
                </a:solidFill>
                <a:latin typeface="华文中宋" pitchFamily="2" charset="-122"/>
              </a:rPr>
              <a:t>5[A]</a:t>
            </a:r>
            <a:endParaRPr lang="zh-CN" altLang="en-US" sz="3600" u="none" kern="10" dirty="0">
              <a:ln w="9525">
                <a:solidFill>
                  <a:srgbClr val="800000"/>
                </a:solidFill>
                <a:round/>
              </a:ln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24579" name="Rectangle 20"/>
          <p:cNvSpPr>
            <a:spLocks noChangeArrowheads="1"/>
          </p:cNvSpPr>
          <p:nvPr/>
        </p:nvSpPr>
        <p:spPr bwMode="auto">
          <a:xfrm>
            <a:off x="179388" y="1484313"/>
            <a:ext cx="8964612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none">
                <a:latin typeface="华文中宋" pitchFamily="2" charset="-122"/>
              </a:rPr>
              <a:t>5</a:t>
            </a:r>
            <a:r>
              <a:rPr lang="zh-CN" altLang="en-US" u="none">
                <a:latin typeface="华文中宋" pitchFamily="2" charset="-122"/>
              </a:rPr>
              <a:t>．</a:t>
            </a:r>
            <a:r>
              <a:rPr lang="zh-CN" altLang="en-US" u="none"/>
              <a:t>一束光是自然光和线偏振光的混合光，让它垂直通过一偏振片。若以此入射光束为轴旋转偏振片，测得透射光强度最大值是最小值的</a:t>
            </a:r>
            <a:r>
              <a:rPr lang="en-US" altLang="zh-CN" u="none"/>
              <a:t>5</a:t>
            </a:r>
            <a:r>
              <a:rPr lang="zh-CN" altLang="en-US" u="none"/>
              <a:t>倍，那么入射光束中自然光与线偏振光的光强比值为 </a:t>
            </a:r>
            <a:r>
              <a:rPr lang="en-US" altLang="zh-CN" u="none">
                <a:latin typeface="华文中宋" pitchFamily="2" charset="-122"/>
              </a:rPr>
              <a:t>[  ]</a:t>
            </a:r>
            <a:endParaRPr lang="en-US" altLang="zh-CN" u="none">
              <a:latin typeface="华文中宋" pitchFamily="2" charset="-122"/>
            </a:endParaRPr>
          </a:p>
        </p:txBody>
      </p:sp>
      <p:sp>
        <p:nvSpPr>
          <p:cNvPr id="24580" name="Text Box 34"/>
          <p:cNvSpPr txBox="1">
            <a:spLocks noChangeArrowheads="1"/>
          </p:cNvSpPr>
          <p:nvPr/>
        </p:nvSpPr>
        <p:spPr bwMode="auto">
          <a:xfrm>
            <a:off x="611188" y="2995613"/>
            <a:ext cx="5475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en-US" altLang="zh-CN" u="none"/>
              <a:t>(A) 1/2       (B) 1/5        (C) 1/3       (D) 2/3 </a:t>
            </a:r>
            <a:endParaRPr lang="en-US" altLang="zh-CN" u="none"/>
          </a:p>
        </p:txBody>
      </p:sp>
      <p:grpSp>
        <p:nvGrpSpPr>
          <p:cNvPr id="36907" name="Group 43"/>
          <p:cNvGrpSpPr/>
          <p:nvPr/>
        </p:nvGrpSpPr>
        <p:grpSpPr bwMode="auto">
          <a:xfrm>
            <a:off x="600075" y="3644900"/>
            <a:ext cx="4835525" cy="504825"/>
            <a:chOff x="295" y="2568"/>
            <a:chExt cx="3046" cy="318"/>
          </a:xfrm>
        </p:grpSpPr>
        <p:sp>
          <p:nvSpPr>
            <p:cNvPr id="24591" name="Text Box 35"/>
            <p:cNvSpPr txBox="1">
              <a:spLocks noChangeArrowheads="1"/>
            </p:cNvSpPr>
            <p:nvPr/>
          </p:nvSpPr>
          <p:spPr bwMode="auto">
            <a:xfrm>
              <a:off x="295" y="2568"/>
              <a:ext cx="27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zh-CN" altLang="en-US" u="none">
                  <a:solidFill>
                    <a:srgbClr val="0000CC"/>
                  </a:solidFill>
                </a:rPr>
                <a:t>自然光     通过偏振片后光强为</a:t>
              </a:r>
              <a:r>
                <a:rPr lang="zh-CN" altLang="en-US" u="none"/>
                <a:t> </a:t>
              </a:r>
              <a:endParaRPr lang="zh-CN" altLang="en-US" u="none"/>
            </a:p>
          </p:txBody>
        </p:sp>
        <p:graphicFrame>
          <p:nvGraphicFramePr>
            <p:cNvPr id="24592" name="Object 37"/>
            <p:cNvGraphicFramePr>
              <a:graphicFrameLocks noChangeAspect="1"/>
            </p:cNvGraphicFramePr>
            <p:nvPr/>
          </p:nvGraphicFramePr>
          <p:xfrm>
            <a:off x="936" y="2568"/>
            <a:ext cx="22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8" name="Equation" r:id="rId1" imgW="165100" imgH="228600" progId="Equation.DSMT4">
                    <p:embed/>
                  </p:oleObj>
                </mc:Choice>
                <mc:Fallback>
                  <p:oleObj name="Equation" r:id="rId1" imgW="165100" imgH="2286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6" y="2568"/>
                          <a:ext cx="22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3" name="Object 38"/>
            <p:cNvGraphicFramePr>
              <a:graphicFrameLocks noChangeAspect="1"/>
            </p:cNvGraphicFramePr>
            <p:nvPr/>
          </p:nvGraphicFramePr>
          <p:xfrm>
            <a:off x="2965" y="2614"/>
            <a:ext cx="37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9" name="Equation" r:id="rId3" imgW="355600" imgH="228600" progId="Equation.DSMT4">
                    <p:embed/>
                  </p:oleObj>
                </mc:Choice>
                <mc:Fallback>
                  <p:oleObj name="Equation" r:id="rId3" imgW="355600" imgH="2286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5" y="2614"/>
                          <a:ext cx="37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906" name="Group 42"/>
          <p:cNvGrpSpPr/>
          <p:nvPr/>
        </p:nvGrpSpPr>
        <p:grpSpPr bwMode="auto">
          <a:xfrm>
            <a:off x="395288" y="4148138"/>
            <a:ext cx="8566150" cy="822325"/>
            <a:chOff x="295" y="2931"/>
            <a:chExt cx="5396" cy="518"/>
          </a:xfrm>
        </p:grpSpPr>
        <p:sp>
          <p:nvSpPr>
            <p:cNvPr id="24587" name="Rectangle 30"/>
            <p:cNvSpPr>
              <a:spLocks noChangeArrowheads="1"/>
            </p:cNvSpPr>
            <p:nvPr/>
          </p:nvSpPr>
          <p:spPr bwMode="auto">
            <a:xfrm>
              <a:off x="2662" y="2939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en-US" altLang="zh-CN" sz="1200" u="none">
                  <a:ea typeface="宋体" pitchFamily="2" charset="-122"/>
                </a:rPr>
                <a:t>  </a:t>
              </a:r>
              <a:endParaRPr lang="en-US" altLang="zh-CN" b="0" u="none">
                <a:ea typeface="宋体" pitchFamily="2" charset="-122"/>
              </a:endParaRPr>
            </a:p>
          </p:txBody>
        </p:sp>
        <p:sp>
          <p:nvSpPr>
            <p:cNvPr id="24588" name="Text Box 36"/>
            <p:cNvSpPr txBox="1">
              <a:spLocks noChangeArrowheads="1"/>
            </p:cNvSpPr>
            <p:nvPr/>
          </p:nvSpPr>
          <p:spPr bwMode="auto">
            <a:xfrm>
              <a:off x="295" y="2931"/>
              <a:ext cx="539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1pPr>
              <a:lvl2pPr marL="742950" indent="-28575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2pPr>
              <a:lvl3pPr marL="11430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3pPr>
              <a:lvl4pPr marL="16002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4pPr>
              <a:lvl5pPr marL="2057400" indent="-228600"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u="sng">
                  <a:solidFill>
                    <a:schemeClr val="tx1"/>
                  </a:solidFill>
                  <a:latin typeface="Times New Roman" pitchFamily="18" charset="0"/>
                  <a:ea typeface="华文中宋" pitchFamily="2" charset="-122"/>
                </a:defRPr>
              </a:lvl9pPr>
            </a:lstStyle>
            <a:p>
              <a:r>
                <a:rPr lang="en-US" altLang="zh-CN" u="none">
                  <a:solidFill>
                    <a:srgbClr val="0000CC"/>
                  </a:solidFill>
                </a:rPr>
                <a:t>  </a:t>
              </a:r>
              <a:r>
                <a:rPr lang="zh-CN" altLang="en-US" u="none">
                  <a:solidFill>
                    <a:srgbClr val="0000CC"/>
                  </a:solidFill>
                </a:rPr>
                <a:t>由马吕斯定律知，线偏振光    通过偏振片后的光强最大是    ，</a:t>
              </a:r>
              <a:endParaRPr lang="zh-CN" altLang="en-US" u="none">
                <a:solidFill>
                  <a:srgbClr val="0000CC"/>
                </a:solidFill>
              </a:endParaRPr>
            </a:p>
            <a:p>
              <a:r>
                <a:rPr lang="zh-CN" altLang="en-US" u="none">
                  <a:solidFill>
                    <a:srgbClr val="0000CC"/>
                  </a:solidFill>
                </a:rPr>
                <a:t>最小是 </a:t>
              </a:r>
              <a:r>
                <a:rPr lang="en-US" altLang="zh-CN" u="none">
                  <a:solidFill>
                    <a:srgbClr val="0000CC"/>
                  </a:solidFill>
                </a:rPr>
                <a:t>0</a:t>
              </a:r>
              <a:r>
                <a:rPr lang="zh-CN" altLang="en-US" u="none">
                  <a:solidFill>
                    <a:srgbClr val="0000CC"/>
                  </a:solidFill>
                </a:rPr>
                <a:t>。  </a:t>
              </a:r>
              <a:endParaRPr lang="zh-CN" altLang="en-US" u="none">
                <a:solidFill>
                  <a:srgbClr val="0000CC"/>
                </a:solidFill>
              </a:endParaRPr>
            </a:p>
          </p:txBody>
        </p:sp>
        <p:graphicFrame>
          <p:nvGraphicFramePr>
            <p:cNvPr id="24589" name="Object 39"/>
            <p:cNvGraphicFramePr>
              <a:graphicFrameLocks noChangeAspect="1"/>
            </p:cNvGraphicFramePr>
            <p:nvPr/>
          </p:nvGraphicFramePr>
          <p:xfrm>
            <a:off x="2779" y="2976"/>
            <a:ext cx="175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0" name="Equation" r:id="rId5" imgW="127000" imgH="165100" progId="Equation.DSMT4">
                    <p:embed/>
                  </p:oleObj>
                </mc:Choice>
                <mc:Fallback>
                  <p:oleObj name="Equation" r:id="rId5" imgW="127000" imgH="1651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9" y="2976"/>
                          <a:ext cx="175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0" name="Object 40"/>
            <p:cNvGraphicFramePr>
              <a:graphicFrameLocks noChangeAspect="1"/>
            </p:cNvGraphicFramePr>
            <p:nvPr/>
          </p:nvGraphicFramePr>
          <p:xfrm>
            <a:off x="5290" y="2976"/>
            <a:ext cx="175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1" name="Equation" r:id="rId7" imgW="127000" imgH="165100" progId="Equation.DSMT4">
                    <p:embed/>
                  </p:oleObj>
                </mc:Choice>
                <mc:Fallback>
                  <p:oleObj name="Equation" r:id="rId7" imgW="127000" imgH="1651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0" y="2976"/>
                          <a:ext cx="175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905" name="Object 41"/>
          <p:cNvGraphicFramePr>
            <a:graphicFrameLocks noChangeAspect="1"/>
          </p:cNvGraphicFramePr>
          <p:nvPr/>
        </p:nvGraphicFramePr>
        <p:xfrm>
          <a:off x="2163763" y="4652963"/>
          <a:ext cx="2152650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Equation" r:id="rId9" imgW="1244600" imgH="762000" progId="Equation.DSMT4">
                  <p:embed/>
                </p:oleObj>
              </mc:Choice>
              <mc:Fallback>
                <p:oleObj name="Equation" r:id="rId9" imgW="1244600" imgH="762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4652963"/>
                        <a:ext cx="2152650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8" name="Text Box 44"/>
          <p:cNvSpPr txBox="1">
            <a:spLocks noChangeArrowheads="1"/>
          </p:cNvSpPr>
          <p:nvPr/>
        </p:nvSpPr>
        <p:spPr bwMode="auto">
          <a:xfrm>
            <a:off x="5219700" y="508476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1pPr>
            <a:lvl2pPr marL="742950" indent="-28575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2pPr>
            <a:lvl3pPr marL="11430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3pPr>
            <a:lvl4pPr marL="16002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4pPr>
            <a:lvl5pPr marL="2057400" indent="-228600"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Times New Roman" pitchFamily="18" charset="0"/>
                <a:ea typeface="华文中宋" pitchFamily="2" charset="-122"/>
              </a:defRPr>
            </a:lvl9pPr>
          </a:lstStyle>
          <a:p>
            <a:r>
              <a:rPr lang="zh-CN" altLang="en-US" u="none">
                <a:solidFill>
                  <a:srgbClr val="0000CC"/>
                </a:solidFill>
              </a:rPr>
              <a:t>解得</a:t>
            </a:r>
            <a:endParaRPr lang="zh-CN" altLang="en-US" u="none">
              <a:solidFill>
                <a:srgbClr val="0000CC"/>
              </a:solidFill>
            </a:endParaRPr>
          </a:p>
        </p:txBody>
      </p:sp>
      <p:graphicFrame>
        <p:nvGraphicFramePr>
          <p:cNvPr id="36909" name="Object 45"/>
          <p:cNvGraphicFramePr>
            <a:graphicFrameLocks noChangeAspect="1"/>
          </p:cNvGraphicFramePr>
          <p:nvPr/>
        </p:nvGraphicFramePr>
        <p:xfrm>
          <a:off x="6348413" y="4940300"/>
          <a:ext cx="11287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Equation" r:id="rId11" imgW="571500" imgH="393700" progId="Equation.DSMT4">
                  <p:embed/>
                </p:oleObj>
              </mc:Choice>
              <mc:Fallback>
                <p:oleObj name="Equation" r:id="rId11" imgW="571500" imgH="3937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413" y="4940300"/>
                        <a:ext cx="112871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spd="slow" advTm="719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6908" grpId="0"/>
    </p:bldLst>
  </p:timing>
</p:sld>
</file>

<file path=ppt/tags/tag1.xml><?xml version="1.0" encoding="utf-8"?>
<p:tagLst xmlns:p="http://schemas.openxmlformats.org/presentationml/2006/main">
  <p:tag name="TIMING" val="|16.5|14.2|1.6|16|3.4|5.7|4"/>
</p:tagLst>
</file>

<file path=ppt/tags/tag10.xml><?xml version="1.0" encoding="utf-8"?>
<p:tagLst xmlns:p="http://schemas.openxmlformats.org/presentationml/2006/main">
  <p:tag name="TIMING" val="|28.8|22"/>
</p:tagLst>
</file>

<file path=ppt/tags/tag11.xml><?xml version="1.0" encoding="utf-8"?>
<p:tagLst xmlns:p="http://schemas.openxmlformats.org/presentationml/2006/main">
  <p:tag name="TIMING" val="|20.9"/>
</p:tagLst>
</file>

<file path=ppt/tags/tag12.xml><?xml version="1.0" encoding="utf-8"?>
<p:tagLst xmlns:p="http://schemas.openxmlformats.org/presentationml/2006/main">
  <p:tag name="TIMING" val="|30.3|16.7|10.6|9.7"/>
</p:tagLst>
</file>

<file path=ppt/tags/tag13.xml><?xml version="1.0" encoding="utf-8"?>
<p:tagLst xmlns:p="http://schemas.openxmlformats.org/presentationml/2006/main">
  <p:tag name="TIMING" val="|0.5|22.5|17.4"/>
</p:tagLst>
</file>

<file path=ppt/tags/tag14.xml><?xml version="1.0" encoding="utf-8"?>
<p:tagLst xmlns:p="http://schemas.openxmlformats.org/presentationml/2006/main">
  <p:tag name="TIMING" val="|1.1|25.6"/>
</p:tagLst>
</file>

<file path=ppt/tags/tag2.xml><?xml version="1.0" encoding="utf-8"?>
<p:tagLst xmlns:p="http://schemas.openxmlformats.org/presentationml/2006/main">
  <p:tag name="TIMING" val="|1.4|6.9|14.9|6.6|4.7|11.9"/>
</p:tagLst>
</file>

<file path=ppt/tags/tag3.xml><?xml version="1.0" encoding="utf-8"?>
<p:tagLst xmlns:p="http://schemas.openxmlformats.org/presentationml/2006/main">
  <p:tag name="TIMING" val="|27.8|10.2|15.5|6.4|10.1|15.3"/>
</p:tagLst>
</file>

<file path=ppt/tags/tag4.xml><?xml version="1.0" encoding="utf-8"?>
<p:tagLst xmlns:p="http://schemas.openxmlformats.org/presentationml/2006/main">
  <p:tag name="TIMING" val="|0.4|14.6|6.1|8.5|20.5|13.2|16.6|18.9|8.7|8.2"/>
</p:tagLst>
</file>

<file path=ppt/tags/tag5.xml><?xml version="1.0" encoding="utf-8"?>
<p:tagLst xmlns:p="http://schemas.openxmlformats.org/presentationml/2006/main">
  <p:tag name="TIMING" val="|23.2|10.3|9.2|18|2.3"/>
</p:tagLst>
</file>

<file path=ppt/tags/tag6.xml><?xml version="1.0" encoding="utf-8"?>
<p:tagLst xmlns:p="http://schemas.openxmlformats.org/presentationml/2006/main">
  <p:tag name="TIMING" val="|15.7"/>
</p:tagLst>
</file>

<file path=ppt/tags/tag7.xml><?xml version="1.0" encoding="utf-8"?>
<p:tagLst xmlns:p="http://schemas.openxmlformats.org/presentationml/2006/main">
  <p:tag name="TIMING" val="|16.9|10|26.5|12|37|6.7"/>
</p:tagLst>
</file>

<file path=ppt/tags/tag8.xml><?xml version="1.0" encoding="utf-8"?>
<p:tagLst xmlns:p="http://schemas.openxmlformats.org/presentationml/2006/main">
  <p:tag name="TIMING" val="|12.8|8.5|12|8.3|4.3|6.9|16.3"/>
</p:tagLst>
</file>

<file path=ppt/tags/tag9.xml><?xml version="1.0" encoding="utf-8"?>
<p:tagLst xmlns:p="http://schemas.openxmlformats.org/presentationml/2006/main">
  <p:tag name="TIMING" val="|16.6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sng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sng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华文中宋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3456</Words>
  <Application>WPS 演示</Application>
  <PresentationFormat>全屏显示(4:3)</PresentationFormat>
  <Paragraphs>415</Paragraphs>
  <Slides>18</Slides>
  <Notes>1</Notes>
  <HiddenSlides>0</HiddenSlides>
  <MMClips>18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自定义设计方案</vt:lpstr>
      <vt:lpstr>MS_ClipArt_Gallery.2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liduanyong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li</dc:creator>
  <cp:lastModifiedBy>ASUS-PC</cp:lastModifiedBy>
  <cp:revision>162</cp:revision>
  <dcterms:created xsi:type="dcterms:W3CDTF">2002-09-18T14:54:00Z</dcterms:created>
  <dcterms:modified xsi:type="dcterms:W3CDTF">2016-06-14T02:57:45Z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